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06" r:id="rId2"/>
    <p:sldId id="256" r:id="rId3"/>
    <p:sldId id="305" r:id="rId4"/>
    <p:sldId id="257" r:id="rId5"/>
    <p:sldId id="258" r:id="rId6"/>
    <p:sldId id="261" r:id="rId7"/>
    <p:sldId id="262" r:id="rId8"/>
    <p:sldId id="263" r:id="rId9"/>
    <p:sldId id="264" r:id="rId10"/>
    <p:sldId id="265" r:id="rId11"/>
    <p:sldId id="266" r:id="rId12"/>
    <p:sldId id="267" r:id="rId13"/>
    <p:sldId id="268" r:id="rId14"/>
    <p:sldId id="269" r:id="rId15"/>
    <p:sldId id="304"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522" y="84"/>
      </p:cViewPr>
      <p:guideLst>
        <p:guide orient="horz" pos="2160"/>
        <p:guide pos="3840"/>
      </p:guideLst>
    </p:cSldViewPr>
  </p:slideViewPr>
  <p:notesTextViewPr>
    <p:cViewPr>
      <p:scale>
        <a:sx n="1" d="1"/>
        <a:sy n="1" d="1"/>
      </p:scale>
      <p:origin x="0" y="0"/>
    </p:cViewPr>
  </p:notesTextViewPr>
  <p:sorterViewPr>
    <p:cViewPr>
      <p:scale>
        <a:sx n="100" d="100"/>
        <a:sy n="100" d="100"/>
      </p:scale>
      <p:origin x="0" y="-75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9CC53-22D5-429D-8EAC-C60E60C8ECC4}" type="datetimeFigureOut">
              <a:rPr lang="fr-BE" smtClean="0"/>
              <a:t>02-04-19</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48A38-59AF-47BF-B783-7E1DFE9AA6A9}" type="slidenum">
              <a:rPr lang="fr-BE" smtClean="0"/>
              <a:t>‹N°›</a:t>
            </a:fld>
            <a:endParaRPr lang="fr-BE" dirty="0"/>
          </a:p>
        </p:txBody>
      </p:sp>
    </p:spTree>
    <p:extLst>
      <p:ext uri="{BB962C8B-B14F-4D97-AF65-F5344CB8AC3E}">
        <p14:creationId xmlns:p14="http://schemas.microsoft.com/office/powerpoint/2010/main" val="144976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238DE-3878-4A61-9267-A21D2CB95F9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E5388594-6572-4D69-80DB-478F1F7339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1724D15B-A9DA-4766-9FB3-7AA70DC0E2C8}"/>
              </a:ext>
            </a:extLst>
          </p:cNvPr>
          <p:cNvSpPr>
            <a:spLocks noGrp="1"/>
          </p:cNvSpPr>
          <p:nvPr>
            <p:ph type="dt" sz="half" idx="10"/>
          </p:nvPr>
        </p:nvSpPr>
        <p:spPr/>
        <p:txBody>
          <a:bodyPr/>
          <a:lstStyle/>
          <a:p>
            <a:fld id="{BC041E77-9216-48E4-9ED8-51032488D4D4}" type="datetime1">
              <a:rPr lang="fr-BE" smtClean="0"/>
              <a:t>02-04-19</a:t>
            </a:fld>
            <a:endParaRPr lang="fr-BE" dirty="0"/>
          </a:p>
        </p:txBody>
      </p:sp>
      <p:sp>
        <p:nvSpPr>
          <p:cNvPr id="5" name="Espace réservé du pied de page 4">
            <a:extLst>
              <a:ext uri="{FF2B5EF4-FFF2-40B4-BE49-F238E27FC236}">
                <a16:creationId xmlns:a16="http://schemas.microsoft.com/office/drawing/2014/main" id="{667A84F2-D327-4CB4-84C3-E2554B38E0A3}"/>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02EAAF17-1E78-4125-91CF-14523C2C8187}"/>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117102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BCED9-1E38-4E1A-9405-7D431D6AF53E}"/>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CA7926DB-1606-45E2-BDFB-9F14E324EF2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ADCAA32-46EC-4648-B6CC-80156592EFBA}"/>
              </a:ext>
            </a:extLst>
          </p:cNvPr>
          <p:cNvSpPr>
            <a:spLocks noGrp="1"/>
          </p:cNvSpPr>
          <p:nvPr>
            <p:ph type="dt" sz="half" idx="10"/>
          </p:nvPr>
        </p:nvSpPr>
        <p:spPr/>
        <p:txBody>
          <a:bodyPr/>
          <a:lstStyle/>
          <a:p>
            <a:fld id="{9CEE1B3F-EF65-4130-AA37-DEB8916040E4}" type="datetime1">
              <a:rPr lang="fr-BE" smtClean="0"/>
              <a:t>02-04-19</a:t>
            </a:fld>
            <a:endParaRPr lang="fr-BE" dirty="0"/>
          </a:p>
        </p:txBody>
      </p:sp>
      <p:sp>
        <p:nvSpPr>
          <p:cNvPr id="5" name="Espace réservé du pied de page 4">
            <a:extLst>
              <a:ext uri="{FF2B5EF4-FFF2-40B4-BE49-F238E27FC236}">
                <a16:creationId xmlns:a16="http://schemas.microsoft.com/office/drawing/2014/main" id="{1541D2B1-0315-4C7C-BB45-F8FACCA8A456}"/>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AE0BB2A7-3F2B-4550-874B-87497D567FF5}"/>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200320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2A8CF23-C7D5-44FD-B32A-B6ABB0DE6748}"/>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169924B2-EB52-4F57-85FF-8E49339BAB2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2914E57-070A-484E-859A-9BF5A926C1FC}"/>
              </a:ext>
            </a:extLst>
          </p:cNvPr>
          <p:cNvSpPr>
            <a:spLocks noGrp="1"/>
          </p:cNvSpPr>
          <p:nvPr>
            <p:ph type="dt" sz="half" idx="10"/>
          </p:nvPr>
        </p:nvSpPr>
        <p:spPr/>
        <p:txBody>
          <a:bodyPr/>
          <a:lstStyle/>
          <a:p>
            <a:fld id="{C24CF9CF-C532-4B4A-B9B8-A7E05E4A703B}" type="datetime1">
              <a:rPr lang="fr-BE" smtClean="0"/>
              <a:t>02-04-19</a:t>
            </a:fld>
            <a:endParaRPr lang="fr-BE" dirty="0"/>
          </a:p>
        </p:txBody>
      </p:sp>
      <p:sp>
        <p:nvSpPr>
          <p:cNvPr id="5" name="Espace réservé du pied de page 4">
            <a:extLst>
              <a:ext uri="{FF2B5EF4-FFF2-40B4-BE49-F238E27FC236}">
                <a16:creationId xmlns:a16="http://schemas.microsoft.com/office/drawing/2014/main" id="{26D4B370-E806-4F48-8EF5-1A115C4E79A8}"/>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D1D5BB1A-1B47-4A48-A3FD-0891EDE1B401}"/>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31202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E485B-A5A6-4600-889A-CAA742DE752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BD552F57-C936-4001-BAED-2B33D95A64E0}"/>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E2315DD-66D4-4E81-AB6F-7D0638BF9765}"/>
              </a:ext>
            </a:extLst>
          </p:cNvPr>
          <p:cNvSpPr>
            <a:spLocks noGrp="1"/>
          </p:cNvSpPr>
          <p:nvPr>
            <p:ph type="dt" sz="half" idx="10"/>
          </p:nvPr>
        </p:nvSpPr>
        <p:spPr/>
        <p:txBody>
          <a:bodyPr/>
          <a:lstStyle/>
          <a:p>
            <a:fld id="{94C1494B-E644-46D4-BC51-AB397A4A0846}" type="datetime1">
              <a:rPr lang="fr-BE" smtClean="0"/>
              <a:t>02-04-19</a:t>
            </a:fld>
            <a:endParaRPr lang="fr-BE" dirty="0"/>
          </a:p>
        </p:txBody>
      </p:sp>
      <p:sp>
        <p:nvSpPr>
          <p:cNvPr id="5" name="Espace réservé du pied de page 4">
            <a:extLst>
              <a:ext uri="{FF2B5EF4-FFF2-40B4-BE49-F238E27FC236}">
                <a16:creationId xmlns:a16="http://schemas.microsoft.com/office/drawing/2014/main" id="{0E8F4B79-0153-4065-B897-DB33A54EC8FA}"/>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273EA0C3-98AA-4344-89DF-2739CC9BC147}"/>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55071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A78390-09AA-49D7-95A0-2310A867B6E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527D560C-1E43-4EE5-A718-F60AA62C3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565BDB9-802C-4FB0-B7A5-CE8939A54523}"/>
              </a:ext>
            </a:extLst>
          </p:cNvPr>
          <p:cNvSpPr>
            <a:spLocks noGrp="1"/>
          </p:cNvSpPr>
          <p:nvPr>
            <p:ph type="dt" sz="half" idx="10"/>
          </p:nvPr>
        </p:nvSpPr>
        <p:spPr/>
        <p:txBody>
          <a:bodyPr/>
          <a:lstStyle/>
          <a:p>
            <a:fld id="{DFAD085C-C7FE-478E-A40A-DA5F0E3E0AA3}" type="datetime1">
              <a:rPr lang="fr-BE" smtClean="0"/>
              <a:t>02-04-19</a:t>
            </a:fld>
            <a:endParaRPr lang="fr-BE" dirty="0"/>
          </a:p>
        </p:txBody>
      </p:sp>
      <p:sp>
        <p:nvSpPr>
          <p:cNvPr id="5" name="Espace réservé du pied de page 4">
            <a:extLst>
              <a:ext uri="{FF2B5EF4-FFF2-40B4-BE49-F238E27FC236}">
                <a16:creationId xmlns:a16="http://schemas.microsoft.com/office/drawing/2014/main" id="{E39DA372-244B-4251-A206-2B89C4B87D6C}"/>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CD2C4278-EADB-4616-B4CF-9157BE33D4ED}"/>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42159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FECD5-EF0A-48E9-B2CD-8AD7F96A3780}"/>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64B69374-571D-48D1-B159-2648032272E9}"/>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BEFEA186-94ED-42B6-A625-B7C77773ED9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8CE496A7-1578-4D4E-B40D-7416CF7282FC}"/>
              </a:ext>
            </a:extLst>
          </p:cNvPr>
          <p:cNvSpPr>
            <a:spLocks noGrp="1"/>
          </p:cNvSpPr>
          <p:nvPr>
            <p:ph type="dt" sz="half" idx="10"/>
          </p:nvPr>
        </p:nvSpPr>
        <p:spPr/>
        <p:txBody>
          <a:bodyPr/>
          <a:lstStyle/>
          <a:p>
            <a:fld id="{8FD40AC4-0F2B-4267-946B-705F3E867102}" type="datetime1">
              <a:rPr lang="fr-BE" smtClean="0"/>
              <a:t>02-04-19</a:t>
            </a:fld>
            <a:endParaRPr lang="fr-BE" dirty="0"/>
          </a:p>
        </p:txBody>
      </p:sp>
      <p:sp>
        <p:nvSpPr>
          <p:cNvPr id="6" name="Espace réservé du pied de page 5">
            <a:extLst>
              <a:ext uri="{FF2B5EF4-FFF2-40B4-BE49-F238E27FC236}">
                <a16:creationId xmlns:a16="http://schemas.microsoft.com/office/drawing/2014/main" id="{035E63ED-43DA-4ADF-9D07-2D0751986AA4}"/>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93491BDD-4A0D-49EA-91DC-A764E0909698}"/>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291796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1BE25-485F-49B1-83AD-503D49A8D679}"/>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A097F07F-5E3F-4BA3-92F6-B22E032227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EEBA5CFF-0D7A-43AF-A0AD-54FAA3B78732}"/>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E62D70BA-D9FD-437B-B789-12F5A9A037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A448245-481B-44A2-96A3-FC418F6EB41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F7702D96-0781-4B38-A4F6-04AA310F74FE}"/>
              </a:ext>
            </a:extLst>
          </p:cNvPr>
          <p:cNvSpPr>
            <a:spLocks noGrp="1"/>
          </p:cNvSpPr>
          <p:nvPr>
            <p:ph type="dt" sz="half" idx="10"/>
          </p:nvPr>
        </p:nvSpPr>
        <p:spPr/>
        <p:txBody>
          <a:bodyPr/>
          <a:lstStyle/>
          <a:p>
            <a:fld id="{EE00BE09-CDE8-48E0-81BB-98C2856A5BDF}" type="datetime1">
              <a:rPr lang="fr-BE" smtClean="0"/>
              <a:t>02-04-19</a:t>
            </a:fld>
            <a:endParaRPr lang="fr-BE" dirty="0"/>
          </a:p>
        </p:txBody>
      </p:sp>
      <p:sp>
        <p:nvSpPr>
          <p:cNvPr id="8" name="Espace réservé du pied de page 7">
            <a:extLst>
              <a:ext uri="{FF2B5EF4-FFF2-40B4-BE49-F238E27FC236}">
                <a16:creationId xmlns:a16="http://schemas.microsoft.com/office/drawing/2014/main" id="{D7BD1F92-9773-48CC-B66B-D7FB59598FA7}"/>
              </a:ext>
            </a:extLst>
          </p:cNvPr>
          <p:cNvSpPr>
            <a:spLocks noGrp="1"/>
          </p:cNvSpPr>
          <p:nvPr>
            <p:ph type="ftr" sz="quarter" idx="11"/>
          </p:nvPr>
        </p:nvSpPr>
        <p:spPr/>
        <p:txBody>
          <a:bodyPr/>
          <a:lstStyle/>
          <a:p>
            <a:endParaRPr lang="fr-BE" dirty="0"/>
          </a:p>
        </p:txBody>
      </p:sp>
      <p:sp>
        <p:nvSpPr>
          <p:cNvPr id="9" name="Espace réservé du numéro de diapositive 8">
            <a:extLst>
              <a:ext uri="{FF2B5EF4-FFF2-40B4-BE49-F238E27FC236}">
                <a16:creationId xmlns:a16="http://schemas.microsoft.com/office/drawing/2014/main" id="{76B7B510-A3BD-489D-89B7-07974CDB90F4}"/>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400656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3877F-58C2-4B26-9506-9D676E206121}"/>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0AF82DBC-2DBD-4375-8638-4E8BBA0158BF}"/>
              </a:ext>
            </a:extLst>
          </p:cNvPr>
          <p:cNvSpPr>
            <a:spLocks noGrp="1"/>
          </p:cNvSpPr>
          <p:nvPr>
            <p:ph type="dt" sz="half" idx="10"/>
          </p:nvPr>
        </p:nvSpPr>
        <p:spPr/>
        <p:txBody>
          <a:bodyPr/>
          <a:lstStyle/>
          <a:p>
            <a:fld id="{830C5879-BF00-4C0C-80B9-9A88F6D6249B}" type="datetime1">
              <a:rPr lang="fr-BE" smtClean="0"/>
              <a:t>02-04-19</a:t>
            </a:fld>
            <a:endParaRPr lang="fr-BE" dirty="0"/>
          </a:p>
        </p:txBody>
      </p:sp>
      <p:sp>
        <p:nvSpPr>
          <p:cNvPr id="4" name="Espace réservé du pied de page 3">
            <a:extLst>
              <a:ext uri="{FF2B5EF4-FFF2-40B4-BE49-F238E27FC236}">
                <a16:creationId xmlns:a16="http://schemas.microsoft.com/office/drawing/2014/main" id="{F1F5C078-9D59-4E32-B0A3-B2331ABBA8EE}"/>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F1DA39A0-07DE-4B02-8CA6-87BCEA84906D}"/>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62801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FA92D2-437D-4D45-B393-2930EF6BF8B2}"/>
              </a:ext>
            </a:extLst>
          </p:cNvPr>
          <p:cNvSpPr>
            <a:spLocks noGrp="1"/>
          </p:cNvSpPr>
          <p:nvPr>
            <p:ph type="dt" sz="half" idx="10"/>
          </p:nvPr>
        </p:nvSpPr>
        <p:spPr/>
        <p:txBody>
          <a:bodyPr/>
          <a:lstStyle/>
          <a:p>
            <a:fld id="{77DFC5D3-C2D1-4E17-8279-A1E2C422BA54}" type="datetime1">
              <a:rPr lang="fr-BE" smtClean="0"/>
              <a:t>02-04-19</a:t>
            </a:fld>
            <a:endParaRPr lang="fr-BE" dirty="0"/>
          </a:p>
        </p:txBody>
      </p:sp>
      <p:sp>
        <p:nvSpPr>
          <p:cNvPr id="3" name="Espace réservé du pied de page 2">
            <a:extLst>
              <a:ext uri="{FF2B5EF4-FFF2-40B4-BE49-F238E27FC236}">
                <a16:creationId xmlns:a16="http://schemas.microsoft.com/office/drawing/2014/main" id="{DEE556B2-F01C-444F-AF5F-83766D257CF0}"/>
              </a:ext>
            </a:extLst>
          </p:cNvPr>
          <p:cNvSpPr>
            <a:spLocks noGrp="1"/>
          </p:cNvSpPr>
          <p:nvPr>
            <p:ph type="ftr" sz="quarter" idx="1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5ED469C8-FB67-4233-A5D1-011CE8F431D3}"/>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30666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94D8E-9749-416E-9E3B-B7E5670355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BC49990B-52A2-4AE4-A620-9111382AB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7A9C0409-4054-4C91-99DA-FE2657738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EFB2E4A-39B4-4A30-BAD0-7F15F9D260BF}"/>
              </a:ext>
            </a:extLst>
          </p:cNvPr>
          <p:cNvSpPr>
            <a:spLocks noGrp="1"/>
          </p:cNvSpPr>
          <p:nvPr>
            <p:ph type="dt" sz="half" idx="10"/>
          </p:nvPr>
        </p:nvSpPr>
        <p:spPr/>
        <p:txBody>
          <a:bodyPr/>
          <a:lstStyle/>
          <a:p>
            <a:fld id="{975B6A21-0525-47EF-ACD4-3084A54A34A0}" type="datetime1">
              <a:rPr lang="fr-BE" smtClean="0"/>
              <a:t>02-04-19</a:t>
            </a:fld>
            <a:endParaRPr lang="fr-BE" dirty="0"/>
          </a:p>
        </p:txBody>
      </p:sp>
      <p:sp>
        <p:nvSpPr>
          <p:cNvPr id="6" name="Espace réservé du pied de page 5">
            <a:extLst>
              <a:ext uri="{FF2B5EF4-FFF2-40B4-BE49-F238E27FC236}">
                <a16:creationId xmlns:a16="http://schemas.microsoft.com/office/drawing/2014/main" id="{AE521978-7821-495E-B277-B737CB110D8C}"/>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84E57E6C-1FC8-4731-8284-945119DDB4B9}"/>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185022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0C06D1-8B81-4972-A86F-F81D0E1EE8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AB622107-B0FE-4180-92E5-296AD12E7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a:extLst>
              <a:ext uri="{FF2B5EF4-FFF2-40B4-BE49-F238E27FC236}">
                <a16:creationId xmlns:a16="http://schemas.microsoft.com/office/drawing/2014/main" id="{35E90C3A-A0FB-40F3-A77D-3F2D6DC2D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D0DC7F4-A3D3-4B31-8C87-31EB9E3F943F}"/>
              </a:ext>
            </a:extLst>
          </p:cNvPr>
          <p:cNvSpPr>
            <a:spLocks noGrp="1"/>
          </p:cNvSpPr>
          <p:nvPr>
            <p:ph type="dt" sz="half" idx="10"/>
          </p:nvPr>
        </p:nvSpPr>
        <p:spPr/>
        <p:txBody>
          <a:bodyPr/>
          <a:lstStyle/>
          <a:p>
            <a:fld id="{791A9892-5B71-471F-80D8-E35904B2FF1C}" type="datetime1">
              <a:rPr lang="fr-BE" smtClean="0"/>
              <a:t>02-04-19</a:t>
            </a:fld>
            <a:endParaRPr lang="fr-BE" dirty="0"/>
          </a:p>
        </p:txBody>
      </p:sp>
      <p:sp>
        <p:nvSpPr>
          <p:cNvPr id="6" name="Espace réservé du pied de page 5">
            <a:extLst>
              <a:ext uri="{FF2B5EF4-FFF2-40B4-BE49-F238E27FC236}">
                <a16:creationId xmlns:a16="http://schemas.microsoft.com/office/drawing/2014/main" id="{2221BBA0-EB17-45D8-B01B-BAF162507E99}"/>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0726C5ED-5E65-4334-B285-F77255F9206E}"/>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13357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4A4A811-5334-4BE5-84D0-D37A5933B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E37DA58F-89C8-46D8-BE74-44077F351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F4CD88E-EC17-4913-9FD8-0098D83D8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C30B3-2EA0-4DD7-9EA1-56CDB44B5CEB}" type="datetime1">
              <a:rPr lang="fr-BE" smtClean="0"/>
              <a:t>02-04-19</a:t>
            </a:fld>
            <a:endParaRPr lang="fr-BE" dirty="0"/>
          </a:p>
        </p:txBody>
      </p:sp>
      <p:sp>
        <p:nvSpPr>
          <p:cNvPr id="5" name="Espace réservé du pied de page 4">
            <a:extLst>
              <a:ext uri="{FF2B5EF4-FFF2-40B4-BE49-F238E27FC236}">
                <a16:creationId xmlns:a16="http://schemas.microsoft.com/office/drawing/2014/main" id="{375ED319-8257-4433-B2ED-4E67290A5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a:extLst>
              <a:ext uri="{FF2B5EF4-FFF2-40B4-BE49-F238E27FC236}">
                <a16:creationId xmlns:a16="http://schemas.microsoft.com/office/drawing/2014/main" id="{719D348D-263F-46CB-BBB8-04A7D17D3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D1BE3-C8FA-4496-BDC7-0512149EA5CE}" type="slidenum">
              <a:rPr lang="fr-BE" smtClean="0"/>
              <a:t>‹N°›</a:t>
            </a:fld>
            <a:endParaRPr lang="fr-BE" dirty="0"/>
          </a:p>
        </p:txBody>
      </p:sp>
    </p:spTree>
    <p:extLst>
      <p:ext uri="{BB962C8B-B14F-4D97-AF65-F5344CB8AC3E}">
        <p14:creationId xmlns:p14="http://schemas.microsoft.com/office/powerpoint/2010/main" val="498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image" Target="../media/image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PNG"/><Relationship Id="rId7" Type="http://schemas.openxmlformats.org/officeDocument/2006/relationships/image" Target="../media/image27.jpe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5.png"/><Relationship Id="rId9" Type="http://schemas.openxmlformats.org/officeDocument/2006/relationships/audio" Target="../media/audio3.wav"/></Relationships>
</file>

<file path=ppt/slides/_rels/slide22.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28.jpeg"/><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1.jpe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image" Target="../media/image5.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36.jpeg"/><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8.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PNG"/><Relationship Id="rId4" Type="http://schemas.openxmlformats.org/officeDocument/2006/relationships/image" Target="../media/image41.jpeg"/><Relationship Id="rId9" Type="http://schemas.openxmlformats.org/officeDocument/2006/relationships/audio" Target="../media/audio3.wav"/></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1.jpe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8.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PNG"/><Relationship Id="rId7" Type="http://schemas.openxmlformats.org/officeDocument/2006/relationships/image" Target="../media/image49.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8.jpeg"/><Relationship Id="rId4" Type="http://schemas.openxmlformats.org/officeDocument/2006/relationships/image" Target="../media/image5.png"/><Relationship Id="rId9"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PNG"/><Relationship Id="rId7" Type="http://schemas.openxmlformats.org/officeDocument/2006/relationships/image" Target="../media/image49.jpe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51.jpeg"/><Relationship Id="rId4" Type="http://schemas.openxmlformats.org/officeDocument/2006/relationships/image" Target="../media/image5.png"/><Relationship Id="rId9" Type="http://schemas.openxmlformats.org/officeDocument/2006/relationships/audio" Target="../media/audio4.wav"/></Relationships>
</file>

<file path=ppt/slides/_rels/slide3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3.jpeg"/><Relationship Id="rId7" Type="http://schemas.openxmlformats.org/officeDocument/2006/relationships/image" Target="../media/image54.jpe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audio" Target="../media/audio4.wav"/></Relationships>
</file>

<file path=ppt/slides/_rels/slide36.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4.PNG"/><Relationship Id="rId7" Type="http://schemas.openxmlformats.org/officeDocument/2006/relationships/image" Target="../media/image54.jpe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56.jpeg"/><Relationship Id="rId4" Type="http://schemas.openxmlformats.org/officeDocument/2006/relationships/image" Target="../media/image5.png"/><Relationship Id="rId9" Type="http://schemas.openxmlformats.org/officeDocument/2006/relationships/audio" Target="../media/audio4.wav"/></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22.jpe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5.wav"/><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image" Target="../media/image60.jpe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4.jpeg"/><Relationship Id="rId7" Type="http://schemas.openxmlformats.org/officeDocument/2006/relationships/image" Target="../media/image67.PNG"/><Relationship Id="rId2" Type="http://schemas.openxmlformats.org/officeDocument/2006/relationships/audio" Target="../media/audio6.wav"/><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4.PNG"/><Relationship Id="rId4" Type="http://schemas.openxmlformats.org/officeDocument/2006/relationships/image" Target="../media/image65.jpeg"/><Relationship Id="rId9" Type="http://schemas.openxmlformats.org/officeDocument/2006/relationships/audio" Target="../media/audio6.wav"/></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7.wav"/><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volleyspike.com/" TargetMode="External"/><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03D1BE3-C8FA-4496-BDC7-0512149EA5CE}" type="slidenum">
              <a:rPr lang="fr-BE" smtClean="0"/>
              <a:t>1</a:t>
            </a:fld>
            <a:endParaRPr lang="fr-BE" dirty="0"/>
          </a:p>
        </p:txBody>
      </p:sp>
      <p:sp>
        <p:nvSpPr>
          <p:cNvPr id="3" name="ZoneTexte 2"/>
          <p:cNvSpPr txBox="1"/>
          <p:nvPr/>
        </p:nvSpPr>
        <p:spPr>
          <a:xfrm>
            <a:off x="3117989" y="101048"/>
            <a:ext cx="5332213" cy="646331"/>
          </a:xfrm>
          <a:prstGeom prst="rect">
            <a:avLst/>
          </a:prstGeom>
          <a:noFill/>
        </p:spPr>
        <p:txBody>
          <a:bodyPr wrap="square" rtlCol="0">
            <a:spAutoFit/>
          </a:bodyPr>
          <a:lstStyle/>
          <a:p>
            <a:pPr algn="ctr"/>
            <a:r>
              <a:rPr lang="fr-BE" sz="3600" dirty="0">
                <a:latin typeface="Bahnschrift SemiBold SemiConden" panose="020B0502040204020203" pitchFamily="34" charset="0"/>
              </a:rPr>
              <a:t>FORMATION VOLLEY SPIKE</a:t>
            </a:r>
          </a:p>
        </p:txBody>
      </p:sp>
      <p:sp>
        <p:nvSpPr>
          <p:cNvPr id="4" name="ZoneTexte 3"/>
          <p:cNvSpPr txBox="1"/>
          <p:nvPr/>
        </p:nvSpPr>
        <p:spPr>
          <a:xfrm>
            <a:off x="2884574" y="1363403"/>
            <a:ext cx="5931732" cy="1569660"/>
          </a:xfrm>
          <a:prstGeom prst="rect">
            <a:avLst/>
          </a:prstGeom>
          <a:noFill/>
        </p:spPr>
        <p:txBody>
          <a:bodyPr wrap="none" rtlCol="0">
            <a:spAutoFit/>
          </a:bodyPr>
          <a:lstStyle/>
          <a:p>
            <a:pPr algn="ctr"/>
            <a:r>
              <a:rPr lang="fr-BE" sz="1600" b="1" dirty="0"/>
              <a:t>PREAMBULE</a:t>
            </a:r>
          </a:p>
          <a:p>
            <a:pPr algn="ctr"/>
            <a:br>
              <a:rPr lang="fr-BE" sz="1600" dirty="0"/>
            </a:br>
            <a:r>
              <a:rPr lang="fr-BE" sz="1600" dirty="0"/>
              <a:t>Pour que ce programme soit optimal, il faut que, la saison prochaine, </a:t>
            </a:r>
            <a:br>
              <a:rPr lang="fr-BE" sz="1600" dirty="0"/>
            </a:br>
            <a:r>
              <a:rPr lang="fr-BE" sz="1600" b="1" u="sng" dirty="0"/>
              <a:t>TOUS les clubs </a:t>
            </a:r>
            <a:r>
              <a:rPr lang="fr-BE" sz="1600" dirty="0"/>
              <a:t>encodent correctement leurs listes d’équipes </a:t>
            </a:r>
            <a:br>
              <a:rPr lang="fr-BE" sz="1600" dirty="0"/>
            </a:br>
            <a:r>
              <a:rPr lang="fr-BE" sz="1600" dirty="0"/>
              <a:t>sur le portail </a:t>
            </a:r>
            <a:r>
              <a:rPr lang="fr-BE" sz="1600" dirty="0" err="1"/>
              <a:t>Fedinside</a:t>
            </a:r>
            <a:r>
              <a:rPr lang="fr-BE" sz="1600" dirty="0"/>
              <a:t> en mentionnant notamment </a:t>
            </a:r>
            <a:br>
              <a:rPr lang="fr-BE" sz="1600" dirty="0"/>
            </a:br>
            <a:r>
              <a:rPr lang="fr-BE" sz="1600" dirty="0">
                <a:solidFill>
                  <a:srgbClr val="FF0000"/>
                </a:solidFill>
              </a:rPr>
              <a:t>les n° de maillots</a:t>
            </a:r>
            <a:r>
              <a:rPr lang="fr-BE" sz="1600" dirty="0"/>
              <a:t> et les </a:t>
            </a:r>
            <a:r>
              <a:rPr lang="fr-BE" sz="1600" dirty="0">
                <a:solidFill>
                  <a:srgbClr val="FF0000"/>
                </a:solidFill>
              </a:rPr>
              <a:t>fonctions du staff</a:t>
            </a:r>
          </a:p>
        </p:txBody>
      </p:sp>
      <p:pic>
        <p:nvPicPr>
          <p:cNvPr id="5" name="Image 4"/>
          <p:cNvPicPr>
            <a:picLocks noChangeAspect="1"/>
          </p:cNvPicPr>
          <p:nvPr/>
        </p:nvPicPr>
        <p:blipFill>
          <a:blip r:embed="rId2"/>
          <a:stretch>
            <a:fillRect/>
          </a:stretch>
        </p:blipFill>
        <p:spPr>
          <a:xfrm>
            <a:off x="311808" y="3174890"/>
            <a:ext cx="6194537" cy="3421623"/>
          </a:xfrm>
          <a:prstGeom prst="rect">
            <a:avLst/>
          </a:prstGeom>
        </p:spPr>
      </p:pic>
      <p:pic>
        <p:nvPicPr>
          <p:cNvPr id="6" name="Image 5"/>
          <p:cNvPicPr>
            <a:picLocks noChangeAspect="1"/>
          </p:cNvPicPr>
          <p:nvPr/>
        </p:nvPicPr>
        <p:blipFill>
          <a:blip r:embed="rId3"/>
          <a:stretch>
            <a:fillRect/>
          </a:stretch>
        </p:blipFill>
        <p:spPr>
          <a:xfrm>
            <a:off x="6601664" y="3364436"/>
            <a:ext cx="5608983" cy="2320959"/>
          </a:xfrm>
          <a:prstGeom prst="rect">
            <a:avLst/>
          </a:prstGeom>
        </p:spPr>
      </p:pic>
    </p:spTree>
    <p:extLst>
      <p:ext uri="{BB962C8B-B14F-4D97-AF65-F5344CB8AC3E}">
        <p14:creationId xmlns:p14="http://schemas.microsoft.com/office/powerpoint/2010/main" val="425808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38200" y="1852068"/>
            <a:ext cx="5596156" cy="4011628"/>
          </a:xfrm>
        </p:spPr>
        <p:txBody>
          <a:bodyPr>
            <a:normAutofit fontScale="85000" lnSpcReduction="20000"/>
          </a:bodyPr>
          <a:lstStyle/>
          <a:p>
            <a:pPr>
              <a:lnSpc>
                <a:spcPct val="120000"/>
              </a:lnSpc>
            </a:pPr>
            <a:r>
              <a:rPr lang="fr-BE" dirty="0"/>
              <a:t>Après avoir cliqué sur ADMINISTRATION, nous allons créer des listes. C’est en fait, la feuille de match des joueurs.</a:t>
            </a:r>
          </a:p>
          <a:p>
            <a:pPr>
              <a:lnSpc>
                <a:spcPct val="120000"/>
              </a:lnSpc>
            </a:pPr>
            <a:r>
              <a:rPr lang="fr-BE" dirty="0"/>
              <a:t>Avantage lorsque les listes de participants dans </a:t>
            </a:r>
            <a:r>
              <a:rPr lang="fr-BE" dirty="0" err="1"/>
              <a:t>Fedinside</a:t>
            </a:r>
            <a:r>
              <a:rPr lang="fr-BE" dirty="0"/>
              <a:t> sont créées, les listes de participants (visités et visiteurs) sont téléchargées.</a:t>
            </a:r>
          </a:p>
          <a:p>
            <a:pPr>
              <a:lnSpc>
                <a:spcPct val="120000"/>
              </a:lnSpc>
            </a:pPr>
            <a:r>
              <a:rPr lang="fr-BE" dirty="0"/>
              <a:t>Si vous cliquez par exemple sur l’équipe visitée, la liste complète des participants de cette équipe apparait.</a:t>
            </a:r>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10</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8">
            <a:extLst>
              <a:ext uri="{FF2B5EF4-FFF2-40B4-BE49-F238E27FC236}">
                <a16:creationId xmlns:a16="http://schemas.microsoft.com/office/drawing/2014/main" id="{61120C06-087D-4BE5-990C-F32A2C9872E3}"/>
              </a:ext>
            </a:extLst>
          </p:cNvPr>
          <p:cNvPicPr/>
          <p:nvPr/>
        </p:nvPicPr>
        <p:blipFill rotWithShape="1">
          <a:blip r:embed="rId4">
            <a:extLst>
              <a:ext uri="{28A0092B-C50C-407E-A947-70E740481C1C}">
                <a14:useLocalDpi xmlns:a14="http://schemas.microsoft.com/office/drawing/2010/main" val="0"/>
              </a:ext>
            </a:extLst>
          </a:blip>
          <a:srcRect l="1157" t="3086"/>
          <a:stretch/>
        </p:blipFill>
        <p:spPr bwMode="auto">
          <a:xfrm>
            <a:off x="6750944" y="1457994"/>
            <a:ext cx="4889114" cy="4799777"/>
          </a:xfrm>
          <a:prstGeom prst="rect">
            <a:avLst/>
          </a:prstGeom>
          <a:noFill/>
          <a:ln>
            <a:noFill/>
          </a:ln>
          <a:extLst>
            <a:ext uri="{53640926-AAD7-44d8-BBD7-CCE9431645EC}">
              <a14:shadowObscured xmlns:a14="http://schemas.microsoft.com/office/drawing/2010/main" xmlns=""/>
            </a:ext>
          </a:extLst>
        </p:spPr>
      </p:pic>
      <p:pic>
        <p:nvPicPr>
          <p:cNvPr id="8" name="Image 7">
            <a:extLst>
              <a:ext uri="{FF2B5EF4-FFF2-40B4-BE49-F238E27FC236}">
                <a16:creationId xmlns:a16="http://schemas.microsoft.com/office/drawing/2014/main" id="{C1688B3A-6C5E-442D-B4FB-B74BAEA2E7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99873777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1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765687" y="1702240"/>
            <a:ext cx="5596156" cy="4412401"/>
          </a:xfrm>
        </p:spPr>
        <p:txBody>
          <a:bodyPr>
            <a:normAutofit fontScale="47500" lnSpcReduction="20000"/>
          </a:bodyPr>
          <a:lstStyle/>
          <a:p>
            <a:pPr>
              <a:lnSpc>
                <a:spcPct val="120000"/>
              </a:lnSpc>
            </a:pPr>
            <a:r>
              <a:rPr lang="fr-BE" sz="2900" dirty="0"/>
              <a:t>Après avoir cliqué sur le club visité, nous voyons apparaitre la liste complète des participants de cette dernière.</a:t>
            </a:r>
          </a:p>
          <a:p>
            <a:pPr>
              <a:lnSpc>
                <a:spcPct val="120000"/>
              </a:lnSpc>
            </a:pPr>
            <a:r>
              <a:rPr lang="fr-BE" sz="2900" dirty="0"/>
              <a:t>Nous appliquons les données pour ce club.</a:t>
            </a:r>
          </a:p>
          <a:p>
            <a:pPr>
              <a:lnSpc>
                <a:spcPct val="120000"/>
              </a:lnSpc>
            </a:pPr>
            <a:r>
              <a:rPr lang="fr-BE" sz="2900" dirty="0"/>
              <a:t>Identifier les joueurs en ligne (onglet “SELEC ALL”)</a:t>
            </a:r>
          </a:p>
          <a:p>
            <a:pPr>
              <a:lnSpc>
                <a:spcPct val="120000"/>
              </a:lnSpc>
            </a:pPr>
            <a:r>
              <a:rPr lang="fr-BE" sz="2900" dirty="0"/>
              <a:t>Identifier les joueurs en ligne (Sélectionner 1 par 1)</a:t>
            </a:r>
          </a:p>
          <a:p>
            <a:pPr>
              <a:lnSpc>
                <a:spcPct val="120000"/>
              </a:lnSpc>
            </a:pPr>
            <a:r>
              <a:rPr lang="fr-BE" sz="2900" dirty="0"/>
              <a:t>Identifier le capitaine (activer le curseur “</a:t>
            </a:r>
            <a:r>
              <a:rPr lang="fr-BE" sz="2900" dirty="0" err="1"/>
              <a:t>Capitain</a:t>
            </a:r>
            <a:r>
              <a:rPr lang="fr-BE" sz="2900" dirty="0"/>
              <a:t>”)</a:t>
            </a:r>
          </a:p>
          <a:p>
            <a:pPr>
              <a:lnSpc>
                <a:spcPct val="120000"/>
              </a:lnSpc>
            </a:pPr>
            <a:r>
              <a:rPr lang="fr-BE" sz="2900" dirty="0"/>
              <a:t>Identifier le(s) libéro(s) (activer le curseur “Libero”)</a:t>
            </a:r>
          </a:p>
          <a:p>
            <a:pPr>
              <a:lnSpc>
                <a:spcPct val="120000"/>
              </a:lnSpc>
            </a:pPr>
            <a:r>
              <a:rPr lang="fr-BE" sz="2900" dirty="0"/>
              <a:t>Au bas de la fenêtre, vous pouvez voir le nombre de joueurs sélectionnés.</a:t>
            </a:r>
          </a:p>
          <a:p>
            <a:pPr>
              <a:lnSpc>
                <a:spcPct val="120000"/>
              </a:lnSpc>
            </a:pPr>
            <a:r>
              <a:rPr lang="fr-BE" sz="2900" dirty="0"/>
              <a:t>Attention, s’il y a 13 joueurs sélectionnés il doit y avoir deux libéros !</a:t>
            </a:r>
          </a:p>
          <a:p>
            <a:pPr>
              <a:lnSpc>
                <a:spcPct val="120000"/>
              </a:lnSpc>
            </a:pPr>
            <a:r>
              <a:rPr lang="fr-BE" sz="2900" dirty="0"/>
              <a:t>Un message d’erreur apparait quand ;</a:t>
            </a:r>
          </a:p>
          <a:p>
            <a:pPr lvl="1">
              <a:lnSpc>
                <a:spcPct val="120000"/>
              </a:lnSpc>
            </a:pPr>
            <a:r>
              <a:rPr lang="fr-BE" sz="2900" dirty="0"/>
              <a:t>Trop peu de libéro sélectionné,</a:t>
            </a:r>
          </a:p>
          <a:p>
            <a:pPr lvl="1">
              <a:lnSpc>
                <a:spcPct val="120000"/>
              </a:lnSpc>
            </a:pPr>
            <a:r>
              <a:rPr lang="fr-BE" sz="2900" dirty="0"/>
              <a:t>Pas de capitaine sélectionné,</a:t>
            </a:r>
          </a:p>
          <a:p>
            <a:pPr lvl="1">
              <a:lnSpc>
                <a:spcPct val="120000"/>
              </a:lnSpc>
            </a:pPr>
            <a:r>
              <a:rPr lang="fr-BE" sz="2900" dirty="0"/>
              <a:t>Trop peu de joueurs sélectionnés.</a:t>
            </a:r>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11</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3">
            <a:extLst>
              <a:ext uri="{FF2B5EF4-FFF2-40B4-BE49-F238E27FC236}">
                <a16:creationId xmlns:a16="http://schemas.microsoft.com/office/drawing/2014/main" id="{F1E7FD4F-1CB9-4272-9B87-B92D274B25BD}"/>
              </a:ext>
            </a:extLst>
          </p:cNvPr>
          <p:cNvPicPr/>
          <p:nvPr/>
        </p:nvPicPr>
        <p:blipFill rotWithShape="1">
          <a:blip r:embed="rId4">
            <a:extLst>
              <a:ext uri="{28A0092B-C50C-407E-A947-70E740481C1C}">
                <a14:useLocalDpi xmlns:a14="http://schemas.microsoft.com/office/drawing/2010/main" val="0"/>
              </a:ext>
            </a:extLst>
          </a:blip>
          <a:srcRect l="662" t="3086"/>
          <a:stretch/>
        </p:blipFill>
        <p:spPr bwMode="auto">
          <a:xfrm>
            <a:off x="6219307" y="1796158"/>
            <a:ext cx="5722620" cy="4187190"/>
          </a:xfrm>
          <a:prstGeom prst="rect">
            <a:avLst/>
          </a:prstGeom>
          <a:noFill/>
          <a:ln>
            <a:noFill/>
          </a:ln>
          <a:extLst>
            <a:ext uri="{53640926-AAD7-44d8-BBD7-CCE9431645EC}">
              <a14:shadowObscured xmlns:a14="http://schemas.microsoft.com/office/drawing/2010/main" xmlns=""/>
            </a:ext>
          </a:extLst>
        </p:spPr>
      </p:pic>
      <p:pic>
        <p:nvPicPr>
          <p:cNvPr id="7" name="Image 6">
            <a:extLst>
              <a:ext uri="{FF2B5EF4-FFF2-40B4-BE49-F238E27FC236}">
                <a16:creationId xmlns:a16="http://schemas.microsoft.com/office/drawing/2014/main" id="{B15EA8AD-54E3-47EA-A406-37DD80C36F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46332302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174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3297922" y="2080474"/>
            <a:ext cx="5596156" cy="4006995"/>
          </a:xfrm>
        </p:spPr>
        <p:txBody>
          <a:bodyPr>
            <a:normAutofit fontScale="92500" lnSpcReduction="20000"/>
          </a:bodyPr>
          <a:lstStyle/>
          <a:p>
            <a:r>
              <a:rPr lang="fr-BE" sz="2400" dirty="0"/>
              <a:t>Ajouter manuellement un participant</a:t>
            </a:r>
          </a:p>
          <a:p>
            <a:r>
              <a:rPr lang="fr-BE" sz="2400" dirty="0"/>
              <a:t>Cliquez sur “ADD PLAYER”</a:t>
            </a:r>
          </a:p>
          <a:p>
            <a:endParaRPr lang="fr-BE" sz="1800" dirty="0"/>
          </a:p>
          <a:p>
            <a:endParaRPr lang="fr-BE" sz="1800" dirty="0"/>
          </a:p>
          <a:p>
            <a:endParaRPr lang="fr-BE" sz="1800" dirty="0"/>
          </a:p>
          <a:p>
            <a:endParaRPr lang="fr-BE" sz="1800" dirty="0"/>
          </a:p>
          <a:p>
            <a:pPr marL="0" indent="0">
              <a:buNone/>
            </a:pPr>
            <a:endParaRPr lang="fr-BE" sz="1800" dirty="0"/>
          </a:p>
          <a:p>
            <a:pPr marL="285750" indent="-285750"/>
            <a:r>
              <a:rPr lang="fr-BE" sz="2400" dirty="0"/>
              <a:t>Veuillez noter que le numéro de licence est toujours composé de 7 chiffres</a:t>
            </a:r>
            <a:br>
              <a:rPr lang="fr-BE" sz="2400" dirty="0"/>
            </a:br>
            <a:r>
              <a:rPr lang="fr-BE" sz="2400" dirty="0"/>
              <a:t>Remplacer le chiffre manquant par le chiffre 0</a:t>
            </a:r>
          </a:p>
          <a:p>
            <a:pPr marL="285750" indent="-285750"/>
            <a:r>
              <a:rPr lang="fr-BE" sz="2400" dirty="0"/>
              <a:t>Cliquez sur “OK”</a:t>
            </a:r>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12</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11">
            <a:extLst>
              <a:ext uri="{FF2B5EF4-FFF2-40B4-BE49-F238E27FC236}">
                <a16:creationId xmlns:a16="http://schemas.microsoft.com/office/drawing/2014/main" id="{3A89BD6E-DDCB-4B2E-B1AE-B0DB10927894}"/>
              </a:ext>
            </a:extLst>
          </p:cNvPr>
          <p:cNvPicPr/>
          <p:nvPr/>
        </p:nvPicPr>
        <p:blipFill rotWithShape="1">
          <a:blip r:embed="rId4">
            <a:extLst>
              <a:ext uri="{28A0092B-C50C-407E-A947-70E740481C1C}">
                <a14:useLocalDpi xmlns:a14="http://schemas.microsoft.com/office/drawing/2010/main" val="0"/>
              </a:ext>
            </a:extLst>
          </a:blip>
          <a:srcRect l="662" t="3748" b="62742"/>
          <a:stretch/>
        </p:blipFill>
        <p:spPr bwMode="auto">
          <a:xfrm>
            <a:off x="838199" y="2801924"/>
            <a:ext cx="10515599" cy="1577129"/>
          </a:xfrm>
          <a:prstGeom prst="rect">
            <a:avLst/>
          </a:prstGeom>
          <a:noFill/>
          <a:ln>
            <a:noFill/>
          </a:ln>
          <a:extLst>
            <a:ext uri="{53640926-AAD7-44d8-BBD7-CCE9431645EC}">
              <a14:shadowObscured xmlns:a14="http://schemas.microsoft.com/office/drawing/2010/main" xmlns=""/>
            </a:ext>
          </a:extLst>
        </p:spPr>
      </p:pic>
      <p:pic>
        <p:nvPicPr>
          <p:cNvPr id="8" name="Image 7">
            <a:extLst>
              <a:ext uri="{FF2B5EF4-FFF2-40B4-BE49-F238E27FC236}">
                <a16:creationId xmlns:a16="http://schemas.microsoft.com/office/drawing/2014/main" id="{038B385D-406C-4C39-BF7A-8F74A9932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6141947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38200" y="1690598"/>
            <a:ext cx="5596156" cy="4412401"/>
          </a:xfrm>
        </p:spPr>
        <p:txBody>
          <a:bodyPr>
            <a:normAutofit/>
          </a:bodyPr>
          <a:lstStyle/>
          <a:p>
            <a:r>
              <a:rPr lang="fr-BE" sz="2000" dirty="0"/>
              <a:t>Ajouter joueur (“ADD PLAYER”)</a:t>
            </a:r>
          </a:p>
          <a:p>
            <a:r>
              <a:rPr lang="fr-BE" sz="2000" dirty="0"/>
              <a:t>Après avoir ajouté un joueur dans la liste, mais avec le numéro de vareuse 0,</a:t>
            </a:r>
          </a:p>
          <a:p>
            <a:r>
              <a:rPr lang="fr-BE" sz="2000" dirty="0"/>
              <a:t>Pour personnaliser le numéro de vareuse, procéder comme suit ;</a:t>
            </a:r>
          </a:p>
          <a:p>
            <a:r>
              <a:rPr lang="fr-BE" sz="2000" dirty="0"/>
              <a:t>Maintenir le clique sur le nom du joueur,</a:t>
            </a:r>
          </a:p>
          <a:p>
            <a:r>
              <a:rPr lang="fr-BE" sz="2000" dirty="0"/>
              <a:t>Un petit crayon apparait en haut à droite de la page</a:t>
            </a:r>
          </a:p>
          <a:p>
            <a:r>
              <a:rPr lang="fr-BE" sz="2000" dirty="0"/>
              <a:t>Cliquez sur le crayon et vous pouvez personnaliser le numéro de vareuse du joueur.</a:t>
            </a:r>
          </a:p>
          <a:p>
            <a:endParaRPr lang="nl-BE" dirty="0"/>
          </a:p>
          <a:p>
            <a:endParaRPr lang="nl-BE" dirty="0"/>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13</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6">
            <a:extLst>
              <a:ext uri="{FF2B5EF4-FFF2-40B4-BE49-F238E27FC236}">
                <a16:creationId xmlns:a16="http://schemas.microsoft.com/office/drawing/2014/main" id="{27C96F8F-4B3E-4E78-A3BC-88F084C8D62F}"/>
              </a:ext>
            </a:extLst>
          </p:cNvPr>
          <p:cNvPicPr>
            <a:picLocks noChangeAspect="1"/>
          </p:cNvPicPr>
          <p:nvPr/>
        </p:nvPicPr>
        <p:blipFill rotWithShape="1">
          <a:blip r:embed="rId4"/>
          <a:srcRect l="-1132" t="7791" r="582" b="4698"/>
          <a:stretch/>
        </p:blipFill>
        <p:spPr>
          <a:xfrm>
            <a:off x="6560191" y="1690598"/>
            <a:ext cx="5137294" cy="4287040"/>
          </a:xfrm>
          <a:prstGeom prst="rect">
            <a:avLst/>
          </a:prstGeom>
        </p:spPr>
      </p:pic>
      <p:pic>
        <p:nvPicPr>
          <p:cNvPr id="7" name="Image 6">
            <a:extLst>
              <a:ext uri="{FF2B5EF4-FFF2-40B4-BE49-F238E27FC236}">
                <a16:creationId xmlns:a16="http://schemas.microsoft.com/office/drawing/2014/main" id="{2DD8A9DD-640B-4D9B-AE49-38B0F88C6C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10923414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783323" y="2126511"/>
            <a:ext cx="5596156" cy="4412401"/>
          </a:xfrm>
        </p:spPr>
        <p:txBody>
          <a:bodyPr>
            <a:normAutofit fontScale="92500" lnSpcReduction="10000"/>
          </a:bodyPr>
          <a:lstStyle/>
          <a:p>
            <a:r>
              <a:rPr lang="fr-BE" sz="1900" dirty="0"/>
              <a:t>Ajout</a:t>
            </a:r>
            <a:r>
              <a:rPr lang="nl-BE" sz="1900" dirty="0"/>
              <a:t> au </a:t>
            </a:r>
            <a:r>
              <a:rPr lang="fr-BE" sz="1900" dirty="0"/>
              <a:t>Staff</a:t>
            </a:r>
            <a:r>
              <a:rPr lang="nl-BE" sz="1900" dirty="0"/>
              <a:t> (ADD STAFF)</a:t>
            </a:r>
          </a:p>
          <a:p>
            <a:r>
              <a:rPr lang="fr-BE" sz="1900" dirty="0"/>
              <a:t>Cliquez sur ADD OFFICIAL</a:t>
            </a:r>
          </a:p>
          <a:p>
            <a:r>
              <a:rPr lang="fr-BE" sz="1900" dirty="0"/>
              <a:t>Ajouts possibles ;</a:t>
            </a:r>
          </a:p>
          <a:p>
            <a:pPr marL="285750" indent="-285750">
              <a:buFont typeface="Wingdings" panose="05000000000000000000" pitchFamily="2" charset="2"/>
              <a:buChar char="ü"/>
            </a:pPr>
            <a:r>
              <a:rPr lang="fr-BE" sz="1900" dirty="0"/>
              <a:t>COACH (Coach)</a:t>
            </a:r>
          </a:p>
          <a:p>
            <a:pPr marL="285750" indent="-285750">
              <a:buFont typeface="Wingdings" panose="05000000000000000000" pitchFamily="2" charset="2"/>
              <a:buChar char="ü"/>
            </a:pPr>
            <a:r>
              <a:rPr lang="fr-BE" sz="1900" dirty="0"/>
              <a:t>ASS – COACH (Assistant Coach)</a:t>
            </a:r>
          </a:p>
          <a:p>
            <a:pPr marL="285750" indent="-285750">
              <a:buFont typeface="Wingdings" panose="05000000000000000000" pitchFamily="2" charset="2"/>
              <a:buChar char="ü"/>
            </a:pPr>
            <a:r>
              <a:rPr lang="fr-BE" sz="1900" dirty="0"/>
              <a:t>MEDIC (Kinésithérapeute)</a:t>
            </a:r>
          </a:p>
          <a:p>
            <a:pPr marL="285750" indent="-285750">
              <a:buFont typeface="Wingdings" panose="05000000000000000000" pitchFamily="2" charset="2"/>
              <a:buChar char="ü"/>
            </a:pPr>
            <a:r>
              <a:rPr lang="fr-BE" sz="1900" dirty="0"/>
              <a:t>DOCTOR (Docteur)</a:t>
            </a:r>
          </a:p>
          <a:p>
            <a:pPr marL="285750" indent="-285750">
              <a:buFont typeface="Wingdings" panose="05000000000000000000" pitchFamily="2" charset="2"/>
              <a:buChar char="ü"/>
            </a:pPr>
            <a:r>
              <a:rPr lang="fr-BE" sz="1900" dirty="0"/>
              <a:t>SCORE KEEPER (Marqueur)</a:t>
            </a:r>
          </a:p>
          <a:p>
            <a:pPr marL="285750" indent="-285750">
              <a:buFont typeface="Wingdings" panose="05000000000000000000" pitchFamily="2" charset="2"/>
              <a:buChar char="ü"/>
            </a:pPr>
            <a:r>
              <a:rPr lang="fr-BE" sz="1900" dirty="0"/>
              <a:t>PHYSIOTHERAPIST (Physiothérapeute)</a:t>
            </a:r>
          </a:p>
          <a:p>
            <a:pPr marL="285750" indent="-285750">
              <a:buFont typeface="Wingdings" panose="05000000000000000000" pitchFamily="2" charset="2"/>
              <a:buChar char="ü"/>
            </a:pPr>
            <a:r>
              <a:rPr lang="fr-BE" sz="1900" dirty="0"/>
              <a:t>FIELD DEPUTY (Délégué au terrain)</a:t>
            </a:r>
            <a:endParaRPr lang="nl-BE" sz="1900" dirty="0"/>
          </a:p>
          <a:p>
            <a:endParaRPr lang="nl-BE" sz="2000" dirty="0"/>
          </a:p>
          <a:p>
            <a:pPr marL="0" indent="0">
              <a:buNone/>
            </a:pPr>
            <a:r>
              <a:rPr lang="nl-BE" sz="2000" dirty="0"/>
              <a:t> </a:t>
            </a:r>
          </a:p>
          <a:p>
            <a:endParaRPr lang="nl-BE" sz="2000" dirty="0">
              <a:latin typeface="Comic Sans MS" panose="030F0702030302020204" pitchFamily="66" charset="0"/>
            </a:endParaRPr>
          </a:p>
          <a:p>
            <a:endParaRPr lang="nl-BE" dirty="0"/>
          </a:p>
          <a:p>
            <a:endParaRPr lang="nl-BE" dirty="0"/>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14</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8">
            <a:extLst>
              <a:ext uri="{FF2B5EF4-FFF2-40B4-BE49-F238E27FC236}">
                <a16:creationId xmlns:a16="http://schemas.microsoft.com/office/drawing/2014/main" id="{304FDDEC-4992-40A6-B818-5FDA51D76AC4}"/>
              </a:ext>
            </a:extLst>
          </p:cNvPr>
          <p:cNvPicPr>
            <a:picLocks noChangeAspect="1"/>
          </p:cNvPicPr>
          <p:nvPr/>
        </p:nvPicPr>
        <p:blipFill>
          <a:blip r:embed="rId4"/>
          <a:stretch>
            <a:fillRect/>
          </a:stretch>
        </p:blipFill>
        <p:spPr>
          <a:xfrm>
            <a:off x="4781726" y="1384183"/>
            <a:ext cx="7072744" cy="4720168"/>
          </a:xfrm>
          <a:prstGeom prst="rect">
            <a:avLst/>
          </a:prstGeom>
        </p:spPr>
      </p:pic>
      <p:pic>
        <p:nvPicPr>
          <p:cNvPr id="8" name="Image 7">
            <a:extLst>
              <a:ext uri="{FF2B5EF4-FFF2-40B4-BE49-F238E27FC236}">
                <a16:creationId xmlns:a16="http://schemas.microsoft.com/office/drawing/2014/main" id="{0008B93F-EE08-4C12-A3A2-AFCE837316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428165084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469783" y="2126511"/>
            <a:ext cx="5561901" cy="3854839"/>
          </a:xfrm>
        </p:spPr>
        <p:txBody>
          <a:bodyPr>
            <a:normAutofit/>
          </a:bodyPr>
          <a:lstStyle/>
          <a:p>
            <a:pPr marL="285750" indent="-285750">
              <a:buFont typeface="Wingdings" panose="05000000000000000000" pitchFamily="2" charset="2"/>
              <a:buChar char="ü"/>
            </a:pPr>
            <a:r>
              <a:rPr lang="fr-BE" sz="1900" u="sng" dirty="0">
                <a:solidFill>
                  <a:srgbClr val="FF0000"/>
                </a:solidFill>
              </a:rPr>
              <a:t>Attention, pour l’équipe visitée;</a:t>
            </a:r>
          </a:p>
          <a:p>
            <a:pPr marL="285750" indent="-285750">
              <a:buFont typeface="Wingdings" panose="05000000000000000000" pitchFamily="2" charset="2"/>
              <a:buChar char="ü"/>
            </a:pPr>
            <a:r>
              <a:rPr lang="fr-BE" sz="1900" dirty="0"/>
              <a:t>SCORE KEEPER (Marqueur), </a:t>
            </a:r>
            <a:r>
              <a:rPr lang="fr-BE" sz="1900" b="1" u="sng" dirty="0">
                <a:solidFill>
                  <a:srgbClr val="FF0000"/>
                </a:solidFill>
              </a:rPr>
              <a:t>obligatoire</a:t>
            </a:r>
          </a:p>
          <a:p>
            <a:pPr marL="285750" indent="-285750">
              <a:buFont typeface="Wingdings" panose="05000000000000000000" pitchFamily="2" charset="2"/>
              <a:buChar char="ü"/>
            </a:pPr>
            <a:r>
              <a:rPr lang="fr-BE" sz="1900" dirty="0"/>
              <a:t>FIELD DEPUTY (Délégué au terrain), </a:t>
            </a:r>
            <a:r>
              <a:rPr lang="fr-BE" sz="1900" b="1" u="sng" dirty="0">
                <a:solidFill>
                  <a:srgbClr val="FF0000"/>
                </a:solidFill>
              </a:rPr>
              <a:t>obligatoire</a:t>
            </a:r>
          </a:p>
          <a:p>
            <a:pPr marL="285750" indent="-285750">
              <a:buFont typeface="Wingdings" panose="05000000000000000000" pitchFamily="2" charset="2"/>
              <a:buChar char="ü"/>
            </a:pPr>
            <a:r>
              <a:rPr lang="fr-BE" sz="1900" u="sng" dirty="0"/>
              <a:t>Pour l’équipe visiteuse;</a:t>
            </a:r>
            <a:r>
              <a:rPr lang="fr-BE" sz="1900" dirty="0"/>
              <a:t> </a:t>
            </a:r>
          </a:p>
          <a:p>
            <a:pPr marL="285750" indent="-285750">
              <a:buFont typeface="Wingdings" panose="05000000000000000000" pitchFamily="2" charset="2"/>
              <a:buChar char="ü"/>
            </a:pPr>
            <a:r>
              <a:rPr lang="fr-BE" sz="1900" dirty="0">
                <a:solidFill>
                  <a:srgbClr val="00B050"/>
                </a:solidFill>
              </a:rPr>
              <a:t>le marqueur est facultatif</a:t>
            </a:r>
            <a:endParaRPr lang="nl-BE" sz="1900" dirty="0">
              <a:solidFill>
                <a:srgbClr val="00B050"/>
              </a:solidFill>
            </a:endParaRPr>
          </a:p>
          <a:p>
            <a:endParaRPr lang="nl-BE" sz="2000" dirty="0"/>
          </a:p>
          <a:p>
            <a:pPr marL="0" indent="0">
              <a:buNone/>
            </a:pPr>
            <a:r>
              <a:rPr lang="nl-BE" sz="2000" dirty="0"/>
              <a:t> </a:t>
            </a:r>
          </a:p>
          <a:p>
            <a:endParaRPr lang="nl-BE" sz="2000" dirty="0">
              <a:latin typeface="Comic Sans MS" panose="030F0702030302020204" pitchFamily="66" charset="0"/>
            </a:endParaRPr>
          </a:p>
          <a:p>
            <a:endParaRPr lang="nl-BE" dirty="0"/>
          </a:p>
          <a:p>
            <a:endParaRPr lang="nl-BE" dirty="0"/>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15</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8">
            <a:extLst>
              <a:ext uri="{FF2B5EF4-FFF2-40B4-BE49-F238E27FC236}">
                <a16:creationId xmlns:a16="http://schemas.microsoft.com/office/drawing/2014/main" id="{304FDDEC-4992-40A6-B818-5FDA51D76AC4}"/>
              </a:ext>
            </a:extLst>
          </p:cNvPr>
          <p:cNvPicPr>
            <a:picLocks noChangeAspect="1"/>
          </p:cNvPicPr>
          <p:nvPr/>
        </p:nvPicPr>
        <p:blipFill>
          <a:blip r:embed="rId4"/>
          <a:stretch>
            <a:fillRect/>
          </a:stretch>
        </p:blipFill>
        <p:spPr>
          <a:xfrm>
            <a:off x="5587068" y="1384183"/>
            <a:ext cx="6267402" cy="4720168"/>
          </a:xfrm>
          <a:prstGeom prst="rect">
            <a:avLst/>
          </a:prstGeom>
        </p:spPr>
      </p:pic>
      <p:pic>
        <p:nvPicPr>
          <p:cNvPr id="8" name="Image 7">
            <a:extLst>
              <a:ext uri="{FF2B5EF4-FFF2-40B4-BE49-F238E27FC236}">
                <a16:creationId xmlns:a16="http://schemas.microsoft.com/office/drawing/2014/main" id="{0008B93F-EE08-4C12-A3A2-AFCE837316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38381366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6"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38200" y="365125"/>
            <a:ext cx="10515600" cy="1325563"/>
          </a:xfrm>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38200" y="2975263"/>
            <a:ext cx="10515600" cy="2729251"/>
          </a:xfrm>
        </p:spPr>
        <p:txBody>
          <a:bodyPr>
            <a:normAutofit lnSpcReduction="10000"/>
          </a:bodyPr>
          <a:lstStyle/>
          <a:p>
            <a:pPr marL="0" indent="0" algn="ctr">
              <a:buNone/>
            </a:pPr>
            <a:r>
              <a:rPr lang="fr-BE" sz="2000" dirty="0"/>
              <a:t>DONNEES DU CLUB VISITEUR</a:t>
            </a:r>
          </a:p>
          <a:p>
            <a:pPr algn="ctr"/>
            <a:r>
              <a:rPr lang="fr-BE" sz="2000" dirty="0"/>
              <a:t>Ces informations sont modifiées par le responsable du club visiteur</a:t>
            </a:r>
          </a:p>
          <a:p>
            <a:pPr algn="ctr"/>
            <a:r>
              <a:rPr lang="fr-BE" sz="2000" dirty="0"/>
              <a:t>Lui remettre la tablette ou, encoder les données sous ses directives</a:t>
            </a:r>
          </a:p>
          <a:p>
            <a:endParaRPr lang="nl-BE" sz="2000" dirty="0"/>
          </a:p>
          <a:p>
            <a:pPr marL="0" indent="0">
              <a:buNone/>
            </a:pPr>
            <a:endParaRPr lang="nl-BE" sz="1900" dirty="0">
              <a:latin typeface="Comic Sans MS" panose="030F0702030302020204" pitchFamily="66" charset="0"/>
            </a:endParaRPr>
          </a:p>
          <a:p>
            <a:endParaRPr lang="nl-BE" sz="2000" dirty="0"/>
          </a:p>
          <a:p>
            <a:pPr marL="0" indent="0">
              <a:buNone/>
            </a:pPr>
            <a:r>
              <a:rPr lang="nl-BE" sz="2000" dirty="0"/>
              <a:t> </a:t>
            </a:r>
          </a:p>
          <a:p>
            <a:endParaRPr lang="nl-BE" sz="2000" dirty="0">
              <a:latin typeface="Comic Sans MS" panose="030F0702030302020204" pitchFamily="66" charset="0"/>
            </a:endParaRPr>
          </a:p>
          <a:p>
            <a:endParaRPr lang="nl-BE" dirty="0"/>
          </a:p>
          <a:p>
            <a:endParaRPr lang="nl-BE" dirty="0"/>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16</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788771EE-ABFA-4206-A178-8777107DA5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46756198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3219642-F07B-4B06-910A-9EB4FB633E60}"/>
              </a:ext>
            </a:extLst>
          </p:cNvPr>
          <p:cNvPicPr/>
          <p:nvPr/>
        </p:nvPicPr>
        <p:blipFill rotWithShape="1">
          <a:blip r:embed="rId3">
            <a:extLst>
              <a:ext uri="{28A0092B-C50C-407E-A947-70E740481C1C}">
                <a14:useLocalDpi xmlns:a14="http://schemas.microsoft.com/office/drawing/2010/main" val="0"/>
              </a:ext>
            </a:extLst>
          </a:blip>
          <a:srcRect l="496" t="3528" r="-198" b="21076"/>
          <a:stretch/>
        </p:blipFill>
        <p:spPr bwMode="auto">
          <a:xfrm>
            <a:off x="5956665" y="1390106"/>
            <a:ext cx="5776492" cy="4966244"/>
          </a:xfrm>
          <a:prstGeom prst="rect">
            <a:avLst/>
          </a:prstGeom>
          <a:noFill/>
          <a:ln>
            <a:noFill/>
          </a:ln>
          <a:extLst>
            <a:ext uri="{53640926-AAD7-44d8-BBD7-CCE9431645EC}">
              <a14:shadowObscured xmlns:a14="http://schemas.microsoft.com/office/drawing/2010/main" xmlns=""/>
            </a:ext>
          </a:extLst>
        </p:spPr>
      </p:pic>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38200" y="365125"/>
            <a:ext cx="10515600" cy="1325563"/>
          </a:xfrm>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1342021" y="2168711"/>
            <a:ext cx="4614644" cy="3456264"/>
          </a:xfrm>
        </p:spPr>
        <p:txBody>
          <a:bodyPr>
            <a:normAutofit fontScale="47500" lnSpcReduction="20000"/>
          </a:bodyPr>
          <a:lstStyle/>
          <a:p>
            <a:r>
              <a:rPr lang="fr-BE" sz="3800" dirty="0"/>
              <a:t>Contrôle des données introduites.</a:t>
            </a:r>
          </a:p>
          <a:p>
            <a:r>
              <a:rPr lang="fr-BE" sz="3800" dirty="0"/>
              <a:t>Cliquez sur “RESULTS” dans l’écran d’accueil</a:t>
            </a:r>
          </a:p>
          <a:p>
            <a:r>
              <a:rPr lang="fr-BE" sz="3800" dirty="0"/>
              <a:t>Cliquez sur “ROSTER”</a:t>
            </a:r>
          </a:p>
          <a:p>
            <a:r>
              <a:rPr lang="fr-BE" sz="3800" dirty="0"/>
              <a:t>Vous obtenez la liste des joueurs et officiels comme sur une feuille de match</a:t>
            </a:r>
          </a:p>
          <a:p>
            <a:endParaRPr lang="fr-BE" sz="3800" dirty="0"/>
          </a:p>
          <a:p>
            <a:r>
              <a:rPr lang="fr-BE" sz="3800" dirty="0">
                <a:solidFill>
                  <a:srgbClr val="FF0000"/>
                </a:solidFill>
              </a:rPr>
              <a:t>Ici, l’arbitre contrôle la liste des participants</a:t>
            </a:r>
          </a:p>
          <a:p>
            <a:pPr marL="0" indent="0">
              <a:buNone/>
            </a:pPr>
            <a:endParaRPr lang="nl-BE" sz="2000" dirty="0"/>
          </a:p>
          <a:p>
            <a:pPr marL="0" indent="0">
              <a:buNone/>
            </a:pPr>
            <a:endParaRPr lang="nl-BE" sz="1900" dirty="0">
              <a:latin typeface="Comic Sans MS" panose="030F0702030302020204" pitchFamily="66" charset="0"/>
            </a:endParaRPr>
          </a:p>
          <a:p>
            <a:endParaRPr lang="nl-BE" sz="2000" dirty="0"/>
          </a:p>
          <a:p>
            <a:pPr marL="0" indent="0">
              <a:buNone/>
            </a:pPr>
            <a:r>
              <a:rPr lang="nl-BE" sz="2000" dirty="0"/>
              <a:t> </a:t>
            </a:r>
          </a:p>
          <a:p>
            <a:endParaRPr lang="nl-BE" sz="2000" dirty="0">
              <a:latin typeface="Comic Sans MS" panose="030F0702030302020204" pitchFamily="66" charset="0"/>
            </a:endParaRPr>
          </a:p>
          <a:p>
            <a:endParaRPr lang="nl-BE" dirty="0"/>
          </a:p>
          <a:p>
            <a:endParaRPr lang="nl-BE" dirty="0"/>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17</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0" name="Afbeelding 12">
            <a:extLst>
              <a:ext uri="{FF2B5EF4-FFF2-40B4-BE49-F238E27FC236}">
                <a16:creationId xmlns:a16="http://schemas.microsoft.com/office/drawing/2014/main" id="{B1020CD9-E618-4CDF-843E-E74CB298BA7A}"/>
              </a:ext>
            </a:extLst>
          </p:cNvPr>
          <p:cNvPicPr/>
          <p:nvPr/>
        </p:nvPicPr>
        <p:blipFill rotWithShape="1">
          <a:blip r:embed="rId5">
            <a:extLst>
              <a:ext uri="{28A0092B-C50C-407E-A947-70E740481C1C}">
                <a14:useLocalDpi xmlns:a14="http://schemas.microsoft.com/office/drawing/2010/main" val="0"/>
              </a:ext>
            </a:extLst>
          </a:blip>
          <a:srcRect t="4071"/>
          <a:stretch/>
        </p:blipFill>
        <p:spPr bwMode="auto">
          <a:xfrm>
            <a:off x="5956665" y="1390107"/>
            <a:ext cx="5776492" cy="4890646"/>
          </a:xfrm>
          <a:prstGeom prst="rect">
            <a:avLst/>
          </a:prstGeom>
          <a:noFill/>
          <a:ln>
            <a:noFill/>
          </a:ln>
          <a:extLst>
            <a:ext uri="{53640926-AAD7-44d8-BBD7-CCE9431645EC}">
              <a14:shadowObscured xmlns:a14="http://schemas.microsoft.com/office/drawing/2010/main" xmlns=""/>
            </a:ext>
          </a:extLst>
        </p:spPr>
      </p:pic>
      <p:pic>
        <p:nvPicPr>
          <p:cNvPr id="7" name="Afbeelding 13">
            <a:extLst>
              <a:ext uri="{FF2B5EF4-FFF2-40B4-BE49-F238E27FC236}">
                <a16:creationId xmlns:a16="http://schemas.microsoft.com/office/drawing/2014/main" id="{189FA1F8-7AD9-41CA-967F-525F1BCB9A10}"/>
              </a:ext>
            </a:extLst>
          </p:cNvPr>
          <p:cNvPicPr/>
          <p:nvPr/>
        </p:nvPicPr>
        <p:blipFill rotWithShape="1">
          <a:blip r:embed="rId6">
            <a:extLst>
              <a:ext uri="{28A0092B-C50C-407E-A947-70E740481C1C}">
                <a14:useLocalDpi xmlns:a14="http://schemas.microsoft.com/office/drawing/2010/main" val="0"/>
              </a:ext>
            </a:extLst>
          </a:blip>
          <a:srcRect l="430" t="3249"/>
          <a:stretch/>
        </p:blipFill>
        <p:spPr bwMode="auto">
          <a:xfrm>
            <a:off x="5956665" y="1359492"/>
            <a:ext cx="5776492" cy="5027472"/>
          </a:xfrm>
          <a:prstGeom prst="rect">
            <a:avLst/>
          </a:prstGeom>
          <a:noFill/>
          <a:ln>
            <a:noFill/>
          </a:ln>
          <a:extLst>
            <a:ext uri="{53640926-AAD7-44d8-BBD7-CCE9431645EC}">
              <a14:shadowObscured xmlns:a14="http://schemas.microsoft.com/office/drawing/2010/main" xmlns=""/>
            </a:ext>
          </a:extLst>
        </p:spPr>
      </p:pic>
      <p:pic>
        <p:nvPicPr>
          <p:cNvPr id="8" name="Image 7">
            <a:extLst>
              <a:ext uri="{FF2B5EF4-FFF2-40B4-BE49-F238E27FC236}">
                <a16:creationId xmlns:a16="http://schemas.microsoft.com/office/drawing/2014/main" id="{B9277C7C-25F9-46E8-B340-96237BA967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99252717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8"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74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19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750"/>
                                  </p:stCondLst>
                                  <p:childTnLst>
                                    <p:set>
                                      <p:cBhvr>
                                        <p:cTn id="14"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48CA0-9B43-472C-AEC7-3B58EAE72AA1}"/>
              </a:ext>
            </a:extLst>
          </p:cNvPr>
          <p:cNvSpPr>
            <a:spLocks noGrp="1"/>
          </p:cNvSpPr>
          <p:nvPr>
            <p:ph type="ctrTitle"/>
          </p:nvPr>
        </p:nvSpPr>
        <p:spPr>
          <a:xfrm>
            <a:off x="1524000" y="241519"/>
            <a:ext cx="9144000" cy="1058775"/>
          </a:xfrm>
        </p:spPr>
        <p:txBody>
          <a:bodyPr>
            <a:normAutofit/>
          </a:bodyPr>
          <a:lstStyle/>
          <a:p>
            <a:r>
              <a:rPr lang="fr-BE" sz="4800" dirty="0">
                <a:latin typeface="+mn-lt"/>
              </a:rPr>
              <a:t>Sauvegarde et restauration</a:t>
            </a:r>
          </a:p>
        </p:txBody>
      </p:sp>
      <p:sp>
        <p:nvSpPr>
          <p:cNvPr id="3" name="Sous-titre 2">
            <a:extLst>
              <a:ext uri="{FF2B5EF4-FFF2-40B4-BE49-F238E27FC236}">
                <a16:creationId xmlns:a16="http://schemas.microsoft.com/office/drawing/2014/main" id="{212B5042-E740-4236-A709-0D9C19051DF9}"/>
              </a:ext>
            </a:extLst>
          </p:cNvPr>
          <p:cNvSpPr>
            <a:spLocks noGrp="1"/>
          </p:cNvSpPr>
          <p:nvPr>
            <p:ph type="subTitle" idx="1"/>
          </p:nvPr>
        </p:nvSpPr>
        <p:spPr>
          <a:xfrm>
            <a:off x="637035" y="1404638"/>
            <a:ext cx="4414736" cy="4048723"/>
          </a:xfrm>
        </p:spPr>
        <p:txBody>
          <a:bodyPr>
            <a:normAutofit fontScale="92500" lnSpcReduction="10000"/>
          </a:bodyPr>
          <a:lstStyle/>
          <a:p>
            <a:pPr marL="342900" indent="-342900" algn="l">
              <a:lnSpc>
                <a:spcPct val="120000"/>
              </a:lnSpc>
              <a:spcBef>
                <a:spcPts val="600"/>
              </a:spcBef>
              <a:buFont typeface="Arial" panose="020B0604020202020204" pitchFamily="34" charset="0"/>
              <a:buChar char="•"/>
            </a:pPr>
            <a:r>
              <a:rPr lang="fr-BE" sz="2100" dirty="0"/>
              <a:t>RESTAURATION (RESTORE MATCH)</a:t>
            </a:r>
          </a:p>
          <a:p>
            <a:pPr marL="342900" indent="-342900" algn="l">
              <a:lnSpc>
                <a:spcPct val="120000"/>
              </a:lnSpc>
              <a:spcBef>
                <a:spcPts val="600"/>
              </a:spcBef>
              <a:buFont typeface="Arial" panose="020B0604020202020204" pitchFamily="34" charset="0"/>
              <a:buChar char="•"/>
            </a:pPr>
            <a:r>
              <a:rPr lang="fr-BE" dirty="0"/>
              <a:t>Lorsque vous fermez l’application, vous pouvez revenir facilement aux dernières données</a:t>
            </a:r>
          </a:p>
          <a:p>
            <a:pPr marL="342900" indent="-342900" algn="l">
              <a:lnSpc>
                <a:spcPct val="120000"/>
              </a:lnSpc>
              <a:spcBef>
                <a:spcPts val="600"/>
              </a:spcBef>
              <a:buFont typeface="Arial" panose="020B0604020202020204" pitchFamily="34" charset="0"/>
              <a:buChar char="•"/>
            </a:pPr>
            <a:r>
              <a:rPr lang="fr-BE" dirty="0"/>
              <a:t>Ouvrir l’application</a:t>
            </a:r>
          </a:p>
          <a:p>
            <a:pPr marL="342900" indent="-342900" algn="l">
              <a:lnSpc>
                <a:spcPct val="120000"/>
              </a:lnSpc>
              <a:spcBef>
                <a:spcPts val="600"/>
              </a:spcBef>
              <a:buFont typeface="Arial" panose="020B0604020202020204" pitchFamily="34" charset="0"/>
              <a:buChar char="•"/>
            </a:pPr>
            <a:r>
              <a:rPr lang="fr-BE" dirty="0"/>
              <a:t>Cliquez sur “MATCH FORMAT” (format de match) </a:t>
            </a:r>
          </a:p>
          <a:p>
            <a:pPr marL="342900" indent="-342900" algn="l">
              <a:lnSpc>
                <a:spcPct val="120000"/>
              </a:lnSpc>
              <a:spcBef>
                <a:spcPts val="600"/>
              </a:spcBef>
              <a:buFont typeface="Arial" panose="020B0604020202020204" pitchFamily="34" charset="0"/>
              <a:buChar char="•"/>
            </a:pPr>
            <a:r>
              <a:rPr lang="fr-BE" dirty="0"/>
              <a:t>Cliquez sur “RESTORE MATCH” et sélectionnez le match dans la liste des matchs.</a:t>
            </a:r>
          </a:p>
          <a:p>
            <a:endParaRPr lang="fr-BE" dirty="0"/>
          </a:p>
        </p:txBody>
      </p:sp>
      <p:sp>
        <p:nvSpPr>
          <p:cNvPr id="4" name="Espace réservé du numéro de diapositive 3">
            <a:extLst>
              <a:ext uri="{FF2B5EF4-FFF2-40B4-BE49-F238E27FC236}">
                <a16:creationId xmlns:a16="http://schemas.microsoft.com/office/drawing/2014/main" id="{925FA592-BF29-4138-84F4-09CE724BDC58}"/>
              </a:ext>
            </a:extLst>
          </p:cNvPr>
          <p:cNvSpPr>
            <a:spLocks noGrp="1"/>
          </p:cNvSpPr>
          <p:nvPr>
            <p:ph type="sldNum" sz="quarter" idx="12"/>
          </p:nvPr>
        </p:nvSpPr>
        <p:spPr/>
        <p:txBody>
          <a:bodyPr/>
          <a:lstStyle/>
          <a:p>
            <a:fld id="{903D1BE3-C8FA-4496-BDC7-0512149EA5CE}" type="slidenum">
              <a:rPr lang="fr-BE" smtClean="0"/>
              <a:t>18</a:t>
            </a:fld>
            <a:endParaRPr lang="fr-BE" dirty="0"/>
          </a:p>
        </p:txBody>
      </p:sp>
      <p:pic>
        <p:nvPicPr>
          <p:cNvPr id="5" name="Afbeelding 16">
            <a:extLst>
              <a:ext uri="{FF2B5EF4-FFF2-40B4-BE49-F238E27FC236}">
                <a16:creationId xmlns:a16="http://schemas.microsoft.com/office/drawing/2014/main" id="{7AC8F386-D417-4D86-AA46-7E7E40CAC968}"/>
              </a:ext>
            </a:extLst>
          </p:cNvPr>
          <p:cNvPicPr/>
          <p:nvPr/>
        </p:nvPicPr>
        <p:blipFill rotWithShape="1">
          <a:blip r:embed="rId3">
            <a:extLst>
              <a:ext uri="{28A0092B-C50C-407E-A947-70E740481C1C}">
                <a14:useLocalDpi xmlns:a14="http://schemas.microsoft.com/office/drawing/2010/main" val="0"/>
              </a:ext>
            </a:extLst>
          </a:blip>
          <a:srcRect l="827" t="3748" r="-529" b="31217"/>
          <a:stretch/>
        </p:blipFill>
        <p:spPr bwMode="auto">
          <a:xfrm>
            <a:off x="5115039" y="1254456"/>
            <a:ext cx="6456611" cy="5146862"/>
          </a:xfrm>
          <a:prstGeom prst="rect">
            <a:avLst/>
          </a:prstGeom>
          <a:noFill/>
          <a:ln>
            <a:noFill/>
          </a:ln>
          <a:extLst>
            <a:ext uri="{53640926-AAD7-44d8-BBD7-CCE9431645EC}">
              <a14:shadowObscured xmlns:a14="http://schemas.microsoft.com/office/drawing/2010/main" xmlns=""/>
            </a:ext>
          </a:extLst>
        </p:spPr>
      </p:pic>
      <p:pic>
        <p:nvPicPr>
          <p:cNvPr id="6" name="Afbeelding 15">
            <a:extLst>
              <a:ext uri="{FF2B5EF4-FFF2-40B4-BE49-F238E27FC236}">
                <a16:creationId xmlns:a16="http://schemas.microsoft.com/office/drawing/2014/main" id="{90E75AA3-CCDC-4F50-9643-72400C98264B}"/>
              </a:ext>
            </a:extLst>
          </p:cNvPr>
          <p:cNvPicPr/>
          <p:nvPr/>
        </p:nvPicPr>
        <p:blipFill rotWithShape="1">
          <a:blip r:embed="rId4">
            <a:extLst>
              <a:ext uri="{28A0092B-C50C-407E-A947-70E740481C1C}">
                <a14:useLocalDpi xmlns:a14="http://schemas.microsoft.com/office/drawing/2010/main" val="0"/>
              </a:ext>
            </a:extLst>
          </a:blip>
          <a:srcRect l="496" t="3087" r="-1520" b="23501"/>
          <a:stretch/>
        </p:blipFill>
        <p:spPr bwMode="auto">
          <a:xfrm>
            <a:off x="5115039" y="1287493"/>
            <a:ext cx="6537269" cy="5146863"/>
          </a:xfrm>
          <a:prstGeom prst="rect">
            <a:avLst/>
          </a:prstGeom>
          <a:noFill/>
          <a:ln>
            <a:noFill/>
          </a:ln>
          <a:extLst>
            <a:ext uri="{53640926-AAD7-44d8-BBD7-CCE9431645EC}">
              <a14:shadowObscured xmlns:a14="http://schemas.microsoft.com/office/drawing/2010/main" xmlns=""/>
            </a:ext>
          </a:extLst>
        </p:spPr>
      </p:pic>
      <p:pic>
        <p:nvPicPr>
          <p:cNvPr id="7" name="Image 6">
            <a:extLst>
              <a:ext uri="{FF2B5EF4-FFF2-40B4-BE49-F238E27FC236}">
                <a16:creationId xmlns:a16="http://schemas.microsoft.com/office/drawing/2014/main" id="{017FA3D3-BD2F-40FE-B7FA-4CA3CA38CC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71332B96-5197-44DB-ADAD-774DBFC13D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67025696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75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0"/>
            <a:ext cx="9144000" cy="1008441"/>
          </a:xfrm>
        </p:spPr>
        <p:txBody>
          <a:bodyPr>
            <a:normAutofit/>
          </a:bodyPr>
          <a:lstStyle/>
          <a:p>
            <a:r>
              <a:rPr lang="fr-BE" sz="5400" dirty="0">
                <a:latin typeface="+mn-lt"/>
              </a:rPr>
              <a:t>Après le toss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409351"/>
            <a:ext cx="5522752" cy="4647501"/>
          </a:xfrm>
        </p:spPr>
        <p:txBody>
          <a:bodyPr>
            <a:normAutofit fontScale="85000" lnSpcReduction="20000"/>
          </a:bodyPr>
          <a:lstStyle/>
          <a:p>
            <a:pPr marL="342900" indent="-342900" algn="l">
              <a:lnSpc>
                <a:spcPct val="120000"/>
              </a:lnSpc>
              <a:spcBef>
                <a:spcPts val="600"/>
              </a:spcBef>
              <a:buFont typeface="Arial" panose="020B0604020202020204" pitchFamily="34" charset="0"/>
              <a:buChar char="•"/>
            </a:pPr>
            <a:r>
              <a:rPr lang="fr-BE" dirty="0"/>
              <a:t>L’arbitre possède tous les renseignements administratifs dans le dossier</a:t>
            </a:r>
          </a:p>
          <a:p>
            <a:pPr marL="342900" indent="-342900" algn="l">
              <a:lnSpc>
                <a:spcPct val="120000"/>
              </a:lnSpc>
              <a:spcBef>
                <a:spcPts val="600"/>
              </a:spcBef>
              <a:buFont typeface="Arial" panose="020B0604020202020204" pitchFamily="34" charset="0"/>
              <a:buChar char="•"/>
            </a:pPr>
            <a:r>
              <a:rPr lang="fr-BE" dirty="0"/>
              <a:t>Nous sommes sur le terrain prêt à démarrer la rencontre</a:t>
            </a:r>
          </a:p>
          <a:p>
            <a:pPr marL="342900" indent="-342900" algn="l">
              <a:lnSpc>
                <a:spcPct val="120000"/>
              </a:lnSpc>
              <a:spcBef>
                <a:spcPts val="600"/>
              </a:spcBef>
              <a:buFont typeface="Arial" panose="020B0604020202020204" pitchFamily="34" charset="0"/>
              <a:buChar char="•"/>
            </a:pPr>
            <a:r>
              <a:rPr lang="fr-BE" dirty="0"/>
              <a:t>Cliquez sur “START SET 1”</a:t>
            </a:r>
          </a:p>
          <a:p>
            <a:pPr marL="342900" indent="-342900" algn="l">
              <a:lnSpc>
                <a:spcPct val="120000"/>
              </a:lnSpc>
              <a:spcBef>
                <a:spcPts val="600"/>
              </a:spcBef>
              <a:buFont typeface="Arial" panose="020B0604020202020204" pitchFamily="34" charset="0"/>
              <a:buChar char="•"/>
            </a:pPr>
            <a:r>
              <a:rPr lang="fr-BE" dirty="0"/>
              <a:t>L’arbitre effectue le toss.</a:t>
            </a:r>
          </a:p>
          <a:p>
            <a:pPr marL="342900" indent="-342900" algn="l">
              <a:lnSpc>
                <a:spcPct val="120000"/>
              </a:lnSpc>
              <a:spcBef>
                <a:spcPts val="600"/>
              </a:spcBef>
              <a:buFont typeface="Arial" panose="020B0604020202020204" pitchFamily="34" charset="0"/>
              <a:buChar char="•"/>
            </a:pPr>
            <a:r>
              <a:rPr lang="fr-BE" dirty="0">
                <a:solidFill>
                  <a:srgbClr val="FF0000"/>
                </a:solidFill>
              </a:rPr>
              <a:t>Veuillez noter que tout le matériel et les documents sont en ordre.</a:t>
            </a:r>
          </a:p>
          <a:p>
            <a:pPr marL="342900" indent="-342900" algn="l">
              <a:lnSpc>
                <a:spcPct val="120000"/>
              </a:lnSpc>
              <a:spcBef>
                <a:spcPts val="600"/>
              </a:spcBef>
              <a:buFont typeface="Arial" panose="020B0604020202020204" pitchFamily="34" charset="0"/>
              <a:buChar char="•"/>
            </a:pPr>
            <a:r>
              <a:rPr lang="fr-BE" dirty="0"/>
              <a:t>L’arbitre informe le marqueur  l’équipe au service (SERVE) et celle en réception (RECEIVE).</a:t>
            </a:r>
          </a:p>
          <a:p>
            <a:pPr marL="342900" indent="-342900" algn="l">
              <a:lnSpc>
                <a:spcPct val="120000"/>
              </a:lnSpc>
              <a:spcBef>
                <a:spcPts val="600"/>
              </a:spcBef>
              <a:buFont typeface="Arial" panose="020B0604020202020204" pitchFamily="34" charset="0"/>
              <a:buChar char="•"/>
            </a:pPr>
            <a:r>
              <a:rPr lang="fr-BE" dirty="0"/>
              <a:t>L’arbitre informe le marqueur le côté de chaque équipe (SIDE A ou SIDE B)</a:t>
            </a:r>
          </a:p>
          <a:p>
            <a:pPr marL="342900" indent="-342900" algn="l">
              <a:lnSpc>
                <a:spcPct val="120000"/>
              </a:lnSpc>
              <a:spcBef>
                <a:spcPts val="600"/>
              </a:spcBef>
              <a:buFont typeface="Arial" panose="020B0604020202020204" pitchFamily="34" charset="0"/>
              <a:buChar char="•"/>
            </a:pPr>
            <a:r>
              <a:rPr lang="fr-BE" dirty="0"/>
              <a:t>Allez dans la fenêtre suivante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19</a:t>
            </a:fld>
            <a:endParaRPr lang="fr-BE" dirty="0"/>
          </a:p>
        </p:txBody>
      </p:sp>
      <p:pic>
        <p:nvPicPr>
          <p:cNvPr id="7" name="Afbeelding 13">
            <a:extLst>
              <a:ext uri="{FF2B5EF4-FFF2-40B4-BE49-F238E27FC236}">
                <a16:creationId xmlns:a16="http://schemas.microsoft.com/office/drawing/2014/main" id="{7CBB0230-14DA-4910-AE80-9CEC335EC778}"/>
              </a:ext>
            </a:extLst>
          </p:cNvPr>
          <p:cNvPicPr/>
          <p:nvPr/>
        </p:nvPicPr>
        <p:blipFill rotWithShape="1">
          <a:blip r:embed="rId3">
            <a:extLst>
              <a:ext uri="{28A0092B-C50C-407E-A947-70E740481C1C}">
                <a14:useLocalDpi xmlns:a14="http://schemas.microsoft.com/office/drawing/2010/main" val="0"/>
              </a:ext>
            </a:extLst>
          </a:blip>
          <a:srcRect l="496" t="3528" r="-198" b="21076"/>
          <a:stretch/>
        </p:blipFill>
        <p:spPr bwMode="auto">
          <a:xfrm>
            <a:off x="6096001" y="1409351"/>
            <a:ext cx="5965094" cy="4939600"/>
          </a:xfrm>
          <a:prstGeom prst="rect">
            <a:avLst/>
          </a:prstGeom>
          <a:noFill/>
          <a:ln>
            <a:noFill/>
          </a:ln>
          <a:extLst>
            <a:ext uri="{53640926-AAD7-44d8-BBD7-CCE9431645EC}">
              <a14:shadowObscured xmlns:a14="http://schemas.microsoft.com/office/drawing/2010/main" xmlns=""/>
            </a:ext>
          </a:extLst>
        </p:spPr>
      </p:pic>
      <p:pic>
        <p:nvPicPr>
          <p:cNvPr id="9" name="Afbeelding 12">
            <a:extLst>
              <a:ext uri="{FF2B5EF4-FFF2-40B4-BE49-F238E27FC236}">
                <a16:creationId xmlns:a16="http://schemas.microsoft.com/office/drawing/2014/main" id="{33D5E234-1920-49AB-9E6A-1F6133085E94}"/>
              </a:ext>
            </a:extLst>
          </p:cNvPr>
          <p:cNvPicPr/>
          <p:nvPr/>
        </p:nvPicPr>
        <p:blipFill rotWithShape="1">
          <a:blip r:embed="rId4">
            <a:extLst>
              <a:ext uri="{28A0092B-C50C-407E-A947-70E740481C1C}">
                <a14:useLocalDpi xmlns:a14="http://schemas.microsoft.com/office/drawing/2010/main" val="0"/>
              </a:ext>
            </a:extLst>
          </a:blip>
          <a:srcRect l="496" t="3968" r="794" b="48413"/>
          <a:stretch/>
        </p:blipFill>
        <p:spPr bwMode="auto">
          <a:xfrm>
            <a:off x="6096001" y="1416750"/>
            <a:ext cx="5907944" cy="4939599"/>
          </a:xfrm>
          <a:prstGeom prst="rect">
            <a:avLst/>
          </a:prstGeom>
          <a:noFill/>
          <a:ln>
            <a:noFill/>
          </a:ln>
          <a:extLst>
            <a:ext uri="{53640926-AAD7-44d8-BBD7-CCE9431645EC}">
              <a14:shadowObscured xmlns:a14="http://schemas.microsoft.com/office/drawing/2010/main" xmlns=""/>
            </a:ext>
          </a:extLst>
        </p:spPr>
      </p:pic>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Image 10">
            <a:extLst>
              <a:ext uri="{FF2B5EF4-FFF2-40B4-BE49-F238E27FC236}">
                <a16:creationId xmlns:a16="http://schemas.microsoft.com/office/drawing/2014/main" id="{D267257C-AF5C-454C-B4D2-EEEFF16221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40367141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27C45CC-6A2D-42E5-BF92-152093143F5B}"/>
              </a:ext>
            </a:extLst>
          </p:cNvPr>
          <p:cNvSpPr>
            <a:spLocks noGrp="1"/>
          </p:cNvSpPr>
          <p:nvPr>
            <p:ph type="title"/>
          </p:nvPr>
        </p:nvSpPr>
        <p:spPr>
          <a:xfrm>
            <a:off x="855677" y="2965712"/>
            <a:ext cx="10284903" cy="1975404"/>
          </a:xfrm>
        </p:spPr>
        <p:txBody>
          <a:bodyPr>
            <a:normAutofit/>
          </a:bodyPr>
          <a:lstStyle/>
          <a:p>
            <a:pPr algn="ctr"/>
            <a:r>
              <a:rPr lang="fr-BE" dirty="0">
                <a:latin typeface="+mn-lt"/>
              </a:rPr>
              <a:t>Application VolleySpike-FVWB</a:t>
            </a:r>
            <a:br>
              <a:rPr lang="fr-BE" dirty="0">
                <a:latin typeface="+mn-lt"/>
              </a:rPr>
            </a:br>
            <a:r>
              <a:rPr lang="fr-BE" dirty="0">
                <a:latin typeface="+mn-lt"/>
              </a:rPr>
              <a:t>Utilisation</a:t>
            </a:r>
            <a:br>
              <a:rPr lang="fr-BE" dirty="0">
                <a:latin typeface="+mn-lt"/>
              </a:rPr>
            </a:br>
            <a:r>
              <a:rPr lang="fr-BE" dirty="0">
                <a:latin typeface="+mn-lt"/>
              </a:rPr>
              <a:t>Session de formation</a:t>
            </a:r>
          </a:p>
        </p:txBody>
      </p:sp>
      <p:pic>
        <p:nvPicPr>
          <p:cNvPr id="5" name="Image 4">
            <a:extLst>
              <a:ext uri="{FF2B5EF4-FFF2-40B4-BE49-F238E27FC236}">
                <a16:creationId xmlns:a16="http://schemas.microsoft.com/office/drawing/2014/main" id="{9AB82DEF-6FEC-43A4-8694-8CE03E8A2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677" y="282060"/>
            <a:ext cx="10284903" cy="2310138"/>
          </a:xfrm>
          <a:prstGeom prst="rect">
            <a:avLst/>
          </a:prstGeom>
        </p:spPr>
      </p:pic>
      <p:pic>
        <p:nvPicPr>
          <p:cNvPr id="8" name="Image 7">
            <a:extLst>
              <a:ext uri="{FF2B5EF4-FFF2-40B4-BE49-F238E27FC236}">
                <a16:creationId xmlns:a16="http://schemas.microsoft.com/office/drawing/2014/main" id="{30BDA291-162C-4F70-9A70-98951DDDA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sp>
        <p:nvSpPr>
          <p:cNvPr id="10" name="Espace réservé du numéro de diapositive 9">
            <a:extLst>
              <a:ext uri="{FF2B5EF4-FFF2-40B4-BE49-F238E27FC236}">
                <a16:creationId xmlns:a16="http://schemas.microsoft.com/office/drawing/2014/main" id="{B7DBB6FD-BE95-4E48-B50D-A981BEF752B6}"/>
              </a:ext>
            </a:extLst>
          </p:cNvPr>
          <p:cNvSpPr>
            <a:spLocks noGrp="1"/>
          </p:cNvSpPr>
          <p:nvPr>
            <p:ph type="sldNum" sz="quarter" idx="12"/>
          </p:nvPr>
        </p:nvSpPr>
        <p:spPr/>
        <p:txBody>
          <a:bodyPr/>
          <a:lstStyle/>
          <a:p>
            <a:fld id="{903D1BE3-C8FA-4496-BDC7-0512149EA5CE}" type="slidenum">
              <a:rPr lang="fr-BE" smtClean="0"/>
              <a:t>2</a:t>
            </a:fld>
            <a:endParaRPr lang="fr-BE" dirty="0"/>
          </a:p>
        </p:txBody>
      </p:sp>
      <p:pic>
        <p:nvPicPr>
          <p:cNvPr id="7" name="Image 6">
            <a:extLst>
              <a:ext uri="{FF2B5EF4-FFF2-40B4-BE49-F238E27FC236}">
                <a16:creationId xmlns:a16="http://schemas.microsoft.com/office/drawing/2014/main" id="{A2B9BB74-762F-414D-B3A5-1F1C29F7AC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395602999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0"/>
            <a:ext cx="9144000" cy="1008441"/>
          </a:xfrm>
        </p:spPr>
        <p:txBody>
          <a:bodyPr>
            <a:normAutofit/>
          </a:bodyPr>
          <a:lstStyle/>
          <a:p>
            <a:r>
              <a:rPr lang="fr-BE" sz="5400" dirty="0">
                <a:latin typeface="+mn-lt"/>
              </a:rPr>
              <a:t>Signatures avant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Signature de la feuille de match par les capitaines et les coachs.</a:t>
            </a:r>
          </a:p>
          <a:p>
            <a:pPr marL="342900" indent="-342900" algn="l">
              <a:lnSpc>
                <a:spcPct val="120000"/>
              </a:lnSpc>
              <a:spcBef>
                <a:spcPts val="600"/>
              </a:spcBef>
              <a:buFont typeface="Arial" panose="020B0604020202020204" pitchFamily="34" charset="0"/>
              <a:buChar char="•"/>
            </a:pPr>
            <a:r>
              <a:rPr lang="fr-BE" sz="2000" dirty="0"/>
              <a:t>Appuyez sur “SIGN OFF” et faire défiler vers le bas.</a:t>
            </a:r>
          </a:p>
          <a:p>
            <a:pPr marL="342900" indent="-342900" algn="l">
              <a:lnSpc>
                <a:spcPct val="120000"/>
              </a:lnSpc>
              <a:buFont typeface="Arial" panose="020B0604020202020204" pitchFamily="34" charset="0"/>
              <a:buChar char="•"/>
            </a:pPr>
            <a:r>
              <a:rPr lang="fr-BE" sz="2000" dirty="0"/>
              <a:t>Appuyez sur les onglets utiles pour les signatures des capitaines et des coachs.</a:t>
            </a:r>
          </a:p>
          <a:p>
            <a:pPr marL="342900" indent="-342900" algn="l">
              <a:lnSpc>
                <a:spcPct val="120000"/>
              </a:lnSpc>
              <a:buFont typeface="Arial" panose="020B0604020202020204" pitchFamily="34" charset="0"/>
              <a:buChar char="•"/>
            </a:pPr>
            <a:r>
              <a:rPr lang="fr-BE" sz="2000" dirty="0"/>
              <a:t>Les signatures sont enregistrées comme dans un courrier professionnel.</a:t>
            </a:r>
          </a:p>
          <a:p>
            <a:pPr marL="342900" indent="-342900" algn="l">
              <a:lnSpc>
                <a:spcPct val="120000"/>
              </a:lnSpc>
              <a:buFont typeface="Arial" panose="020B0604020202020204" pitchFamily="34" charset="0"/>
              <a:buChar char="•"/>
            </a:pPr>
            <a:r>
              <a:rPr lang="fr-BE" sz="2000" dirty="0"/>
              <a:t>Après signatures et confirmation, allez à la fenêtre suivante.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20</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Afbeelding 14">
            <a:extLst>
              <a:ext uri="{FF2B5EF4-FFF2-40B4-BE49-F238E27FC236}">
                <a16:creationId xmlns:a16="http://schemas.microsoft.com/office/drawing/2014/main" id="{3D05C315-D3CA-4638-935A-518DB325F691}"/>
              </a:ext>
            </a:extLst>
          </p:cNvPr>
          <p:cNvPicPr/>
          <p:nvPr/>
        </p:nvPicPr>
        <p:blipFill rotWithShape="1">
          <a:blip r:embed="rId4">
            <a:extLst>
              <a:ext uri="{28A0092B-C50C-407E-A947-70E740481C1C}">
                <a14:useLocalDpi xmlns:a14="http://schemas.microsoft.com/office/drawing/2010/main" val="0"/>
              </a:ext>
            </a:extLst>
          </a:blip>
          <a:srcRect l="-1" t="4630" r="-1686" b="68915"/>
          <a:stretch/>
        </p:blipFill>
        <p:spPr bwMode="auto">
          <a:xfrm>
            <a:off x="6096000" y="1518408"/>
            <a:ext cx="5849924" cy="4664278"/>
          </a:xfrm>
          <a:prstGeom prst="rect">
            <a:avLst/>
          </a:prstGeom>
          <a:noFill/>
          <a:ln>
            <a:noFill/>
          </a:ln>
          <a:extLst>
            <a:ext uri="{53640926-AAD7-44d8-BBD7-CCE9431645EC}">
              <a14:shadowObscured xmlns:a14="http://schemas.microsoft.com/office/drawing/2010/main" xmlns=""/>
            </a:ext>
          </a:extLst>
        </p:spPr>
      </p:pic>
      <p:pic>
        <p:nvPicPr>
          <p:cNvPr id="12" name="Afbeelding 15">
            <a:extLst>
              <a:ext uri="{FF2B5EF4-FFF2-40B4-BE49-F238E27FC236}">
                <a16:creationId xmlns:a16="http://schemas.microsoft.com/office/drawing/2014/main" id="{1C57C29C-258D-491A-9073-73389EBCF3F2}"/>
              </a:ext>
            </a:extLst>
          </p:cNvPr>
          <p:cNvPicPr/>
          <p:nvPr/>
        </p:nvPicPr>
        <p:blipFill rotWithShape="1">
          <a:blip r:embed="rId5">
            <a:extLst>
              <a:ext uri="{28A0092B-C50C-407E-A947-70E740481C1C}">
                <a14:useLocalDpi xmlns:a14="http://schemas.microsoft.com/office/drawing/2010/main" val="0"/>
              </a:ext>
            </a:extLst>
          </a:blip>
          <a:srcRect l="827" t="3086"/>
          <a:stretch/>
        </p:blipFill>
        <p:spPr bwMode="auto">
          <a:xfrm>
            <a:off x="6096000" y="1388681"/>
            <a:ext cx="5713095" cy="4880837"/>
          </a:xfrm>
          <a:prstGeom prst="rect">
            <a:avLst/>
          </a:prstGeom>
          <a:noFill/>
          <a:ln>
            <a:noFill/>
          </a:ln>
          <a:extLst>
            <a:ext uri="{53640926-AAD7-44d8-BBD7-CCE9431645EC}">
              <a14:shadowObscured xmlns:a14="http://schemas.microsoft.com/office/drawing/2010/main" xmlns=""/>
            </a:ext>
          </a:extLst>
        </p:spPr>
      </p:pic>
      <p:pic>
        <p:nvPicPr>
          <p:cNvPr id="13" name="Image 12">
            <a:extLst>
              <a:ext uri="{FF2B5EF4-FFF2-40B4-BE49-F238E27FC236}">
                <a16:creationId xmlns:a16="http://schemas.microsoft.com/office/drawing/2014/main" id="{7410E00C-3C56-4FA1-8444-627BBD80B7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78240252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Début Set 1 Encodage des rotations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fontScale="85000" lnSpcReduction="10000"/>
          </a:bodyPr>
          <a:lstStyle/>
          <a:p>
            <a:pPr marL="342900" indent="-342900" algn="l">
              <a:lnSpc>
                <a:spcPct val="120000"/>
              </a:lnSpc>
              <a:spcBef>
                <a:spcPts val="600"/>
              </a:spcBef>
              <a:buFont typeface="Arial" panose="020B0604020202020204" pitchFamily="34" charset="0"/>
              <a:buChar char="•"/>
            </a:pPr>
            <a:r>
              <a:rPr lang="fr-BE" dirty="0"/>
              <a:t>Après les signatures, il faut encoder la rotation des deux équipes.</a:t>
            </a:r>
          </a:p>
          <a:p>
            <a:pPr marL="342900" indent="-342900" algn="l">
              <a:lnSpc>
                <a:spcPct val="120000"/>
              </a:lnSpc>
              <a:spcBef>
                <a:spcPts val="600"/>
              </a:spcBef>
              <a:buFont typeface="Arial" panose="020B0604020202020204" pitchFamily="34" charset="0"/>
              <a:buChar char="•"/>
            </a:pPr>
            <a:r>
              <a:rPr lang="fr-BE" dirty="0"/>
              <a:t>Pour ce faire, cliquez sur l’équipe concernée.</a:t>
            </a:r>
          </a:p>
          <a:p>
            <a:pPr marL="342900" indent="-342900" algn="l">
              <a:lnSpc>
                <a:spcPct val="120000"/>
              </a:lnSpc>
              <a:spcBef>
                <a:spcPts val="600"/>
              </a:spcBef>
              <a:buFont typeface="Arial" panose="020B0604020202020204" pitchFamily="34" charset="0"/>
              <a:buChar char="•"/>
            </a:pPr>
            <a:r>
              <a:rPr lang="fr-BE" dirty="0"/>
              <a:t>Il est possible d’encoder les numéros de joueurs sur chaque case de position (I à VI).</a:t>
            </a:r>
          </a:p>
          <a:p>
            <a:pPr marL="342900" indent="-342900" algn="l">
              <a:lnSpc>
                <a:spcPct val="120000"/>
              </a:lnSpc>
              <a:spcBef>
                <a:spcPts val="600"/>
              </a:spcBef>
              <a:buFont typeface="Arial" panose="020B0604020202020204" pitchFamily="34" charset="0"/>
              <a:buChar char="•"/>
            </a:pPr>
            <a:r>
              <a:rPr lang="fr-BE" dirty="0"/>
              <a:t>Une autre façon de procéder est possible et plus rapide via le “QUICK PICK”</a:t>
            </a:r>
          </a:p>
          <a:p>
            <a:pPr marL="342900" indent="-342900" algn="l">
              <a:lnSpc>
                <a:spcPct val="120000"/>
              </a:lnSpc>
              <a:spcBef>
                <a:spcPts val="600"/>
              </a:spcBef>
              <a:buFont typeface="Arial" panose="020B0604020202020204" pitchFamily="34" charset="0"/>
              <a:buChar char="•"/>
            </a:pPr>
            <a:r>
              <a:rPr lang="fr-BE" dirty="0"/>
              <a:t>Cliquez sur “QUICK PICK” et sélectionnez les joueurs dans l’ordre de la position I à VI</a:t>
            </a:r>
          </a:p>
          <a:p>
            <a:pPr marL="342900" indent="-342900" algn="l">
              <a:lnSpc>
                <a:spcPct val="120000"/>
              </a:lnSpc>
              <a:spcBef>
                <a:spcPts val="600"/>
              </a:spcBef>
              <a:buFont typeface="Arial" panose="020B0604020202020204" pitchFamily="34" charset="0"/>
              <a:buChar char="•"/>
            </a:pPr>
            <a:r>
              <a:rPr lang="fr-BE" dirty="0"/>
              <a:t>L’onglet disparait dès que les 6 joueurs sont sélectionnés</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21</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9" name="Image 8">
            <a:extLst>
              <a:ext uri="{FF2B5EF4-FFF2-40B4-BE49-F238E27FC236}">
                <a16:creationId xmlns:a16="http://schemas.microsoft.com/office/drawing/2014/main" id="{09C3ED90-2EE4-406E-A48A-9E5043D4A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1" name="Afbeelding 16">
            <a:extLst>
              <a:ext uri="{FF2B5EF4-FFF2-40B4-BE49-F238E27FC236}">
                <a16:creationId xmlns:a16="http://schemas.microsoft.com/office/drawing/2014/main" id="{A192BA4D-8E95-4E5D-BB07-55A8CE066512}"/>
              </a:ext>
            </a:extLst>
          </p:cNvPr>
          <p:cNvPicPr/>
          <p:nvPr/>
        </p:nvPicPr>
        <p:blipFill rotWithShape="1">
          <a:blip r:embed="rId5">
            <a:extLst>
              <a:ext uri="{28A0092B-C50C-407E-A947-70E740481C1C}">
                <a14:useLocalDpi xmlns:a14="http://schemas.microsoft.com/office/drawing/2010/main" val="0"/>
              </a:ext>
            </a:extLst>
          </a:blip>
          <a:srcRect l="1175" t="3359" r="-1520" b="65609"/>
          <a:stretch/>
        </p:blipFill>
        <p:spPr bwMode="auto">
          <a:xfrm>
            <a:off x="6271440" y="1177591"/>
            <a:ext cx="5590593" cy="3637690"/>
          </a:xfrm>
          <a:prstGeom prst="rect">
            <a:avLst/>
          </a:prstGeom>
          <a:noFill/>
          <a:ln>
            <a:noFill/>
          </a:ln>
          <a:extLst>
            <a:ext uri="{53640926-AAD7-44d8-BBD7-CCE9431645EC}">
              <a14:shadowObscured xmlns:a14="http://schemas.microsoft.com/office/drawing/2010/main" xmlns=""/>
            </a:ext>
          </a:extLst>
        </p:spPr>
      </p:pic>
      <p:pic>
        <p:nvPicPr>
          <p:cNvPr id="12" name="Afbeelding 12">
            <a:extLst>
              <a:ext uri="{FF2B5EF4-FFF2-40B4-BE49-F238E27FC236}">
                <a16:creationId xmlns:a16="http://schemas.microsoft.com/office/drawing/2014/main" id="{304A5EB5-4451-4743-931C-2F5E3EB1B922}"/>
              </a:ext>
            </a:extLst>
          </p:cNvPr>
          <p:cNvPicPr/>
          <p:nvPr/>
        </p:nvPicPr>
        <p:blipFill rotWithShape="1">
          <a:blip r:embed="rId6">
            <a:extLst>
              <a:ext uri="{28A0092B-C50C-407E-A947-70E740481C1C}">
                <a14:useLocalDpi xmlns:a14="http://schemas.microsoft.com/office/drawing/2010/main" val="0"/>
              </a:ext>
            </a:extLst>
          </a:blip>
          <a:srcRect l="992" t="3748" r="-363" b="33643"/>
          <a:stretch/>
        </p:blipFill>
        <p:spPr bwMode="auto">
          <a:xfrm>
            <a:off x="6157519" y="1355486"/>
            <a:ext cx="5590593" cy="4471333"/>
          </a:xfrm>
          <a:prstGeom prst="rect">
            <a:avLst/>
          </a:prstGeom>
          <a:noFill/>
          <a:ln>
            <a:noFill/>
          </a:ln>
          <a:extLst>
            <a:ext uri="{53640926-AAD7-44d8-BBD7-CCE9431645EC}">
              <a14:shadowObscured xmlns:a14="http://schemas.microsoft.com/office/drawing/2010/main" xmlns=""/>
            </a:ext>
          </a:extLst>
        </p:spPr>
      </p:pic>
      <p:pic>
        <p:nvPicPr>
          <p:cNvPr id="13" name="Afbeelding 13">
            <a:extLst>
              <a:ext uri="{FF2B5EF4-FFF2-40B4-BE49-F238E27FC236}">
                <a16:creationId xmlns:a16="http://schemas.microsoft.com/office/drawing/2014/main" id="{B13932EE-0907-427A-927D-E1719D45F485}"/>
              </a:ext>
            </a:extLst>
          </p:cNvPr>
          <p:cNvPicPr/>
          <p:nvPr/>
        </p:nvPicPr>
        <p:blipFill rotWithShape="1">
          <a:blip r:embed="rId7">
            <a:extLst>
              <a:ext uri="{28A0092B-C50C-407E-A947-70E740481C1C}">
                <a14:useLocalDpi xmlns:a14="http://schemas.microsoft.com/office/drawing/2010/main" val="0"/>
              </a:ext>
            </a:extLst>
          </a:blip>
          <a:srcRect t="3631"/>
          <a:stretch/>
        </p:blipFill>
        <p:spPr bwMode="auto">
          <a:xfrm>
            <a:off x="6096000" y="1831449"/>
            <a:ext cx="5590592" cy="4004875"/>
          </a:xfrm>
          <a:prstGeom prst="rect">
            <a:avLst/>
          </a:prstGeom>
          <a:noFill/>
          <a:ln>
            <a:noFill/>
          </a:ln>
          <a:extLst>
            <a:ext uri="{53640926-AAD7-44d8-BBD7-CCE9431645EC}">
              <a14:shadowObscured xmlns:a14="http://schemas.microsoft.com/office/drawing/2010/main" xmlns=""/>
            </a:ext>
          </a:extLst>
        </p:spPr>
      </p:pic>
      <p:pic>
        <p:nvPicPr>
          <p:cNvPr id="8" name="Afbeelding 17">
            <a:extLst>
              <a:ext uri="{FF2B5EF4-FFF2-40B4-BE49-F238E27FC236}">
                <a16:creationId xmlns:a16="http://schemas.microsoft.com/office/drawing/2014/main" id="{095F57DB-20FC-4447-BA87-A48641B7552F}"/>
              </a:ext>
            </a:extLst>
          </p:cNvPr>
          <p:cNvPicPr/>
          <p:nvPr/>
        </p:nvPicPr>
        <p:blipFill rotWithShape="1">
          <a:blip r:embed="rId8">
            <a:extLst>
              <a:ext uri="{28A0092B-C50C-407E-A947-70E740481C1C}">
                <a14:useLocalDpi xmlns:a14="http://schemas.microsoft.com/office/drawing/2010/main" val="0"/>
              </a:ext>
            </a:extLst>
          </a:blip>
          <a:srcRect l="331" t="3968" r="793" b="29233"/>
          <a:stretch/>
        </p:blipFill>
        <p:spPr bwMode="auto">
          <a:xfrm>
            <a:off x="6114016" y="1716205"/>
            <a:ext cx="5603336" cy="4561177"/>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37807878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7">
            <a:extLst>
              <a:ext uri="{FF2B5EF4-FFF2-40B4-BE49-F238E27FC236}">
                <a16:creationId xmlns:a16="http://schemas.microsoft.com/office/drawing/2014/main" id="{508DC2C0-5FDF-419B-A57D-5DA0A019347A}"/>
              </a:ext>
            </a:extLst>
          </p:cNvPr>
          <p:cNvPicPr/>
          <p:nvPr/>
        </p:nvPicPr>
        <p:blipFill rotWithShape="1">
          <a:blip r:embed="rId3">
            <a:extLst>
              <a:ext uri="{28A0092B-C50C-407E-A947-70E740481C1C}">
                <a14:useLocalDpi xmlns:a14="http://schemas.microsoft.com/office/drawing/2010/main" val="0"/>
              </a:ext>
            </a:extLst>
          </a:blip>
          <a:srcRect l="331" t="3968" r="793" b="29233"/>
          <a:stretch/>
        </p:blipFill>
        <p:spPr bwMode="auto">
          <a:xfrm>
            <a:off x="5931017" y="1212069"/>
            <a:ext cx="5950434" cy="3720658"/>
          </a:xfrm>
          <a:prstGeom prst="rect">
            <a:avLst/>
          </a:prstGeom>
          <a:noFill/>
          <a:ln>
            <a:noFill/>
          </a:ln>
          <a:extLst>
            <a:ext uri="{53640926-AAD7-44d8-BBD7-CCE9431645EC}">
              <a14:shadowObscured xmlns:a14="http://schemas.microsoft.com/office/drawing/2010/main" xmlns=""/>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Début set, manque le capitaine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lnSpcReduction="10000"/>
          </a:bodyPr>
          <a:lstStyle/>
          <a:p>
            <a:pPr marL="342900" indent="-342900" algn="l">
              <a:lnSpc>
                <a:spcPct val="120000"/>
              </a:lnSpc>
              <a:spcBef>
                <a:spcPts val="600"/>
              </a:spcBef>
              <a:buFont typeface="Arial" panose="020B0604020202020204" pitchFamily="34" charset="0"/>
              <a:buChar char="•"/>
            </a:pPr>
            <a:r>
              <a:rPr lang="fr-BE" dirty="0"/>
              <a:t>Lorsqu’aucun capitaine n’est désigné dans la rotation, une fenêtre apparait, </a:t>
            </a:r>
          </a:p>
          <a:p>
            <a:pPr marL="342900" indent="-342900" algn="l">
              <a:lnSpc>
                <a:spcPct val="120000"/>
              </a:lnSpc>
              <a:spcBef>
                <a:spcPts val="600"/>
              </a:spcBef>
              <a:buFont typeface="Arial" panose="020B0604020202020204" pitchFamily="34" charset="0"/>
              <a:buChar char="•"/>
            </a:pPr>
            <a:r>
              <a:rPr lang="fr-BE" dirty="0"/>
              <a:t>Sélectionnez “OK”</a:t>
            </a:r>
          </a:p>
          <a:p>
            <a:pPr marL="342900" indent="-342900" algn="l">
              <a:lnSpc>
                <a:spcPct val="120000"/>
              </a:lnSpc>
              <a:spcBef>
                <a:spcPts val="600"/>
              </a:spcBef>
              <a:buFont typeface="Arial" panose="020B0604020202020204" pitchFamily="34" charset="0"/>
              <a:buChar char="•"/>
            </a:pPr>
            <a:r>
              <a:rPr lang="fr-BE" dirty="0"/>
              <a:t>Il vous est demandé d’indiquez le numéro du capitaine au jeu (sur le terrain)</a:t>
            </a:r>
          </a:p>
          <a:p>
            <a:pPr marL="342900" indent="-342900" algn="l">
              <a:lnSpc>
                <a:spcPct val="120000"/>
              </a:lnSpc>
              <a:spcBef>
                <a:spcPts val="600"/>
              </a:spcBef>
              <a:buFont typeface="Arial" panose="020B0604020202020204" pitchFamily="34" charset="0"/>
              <a:buChar char="•"/>
            </a:pPr>
            <a:r>
              <a:rPr lang="fr-BE" dirty="0"/>
              <a:t>Cliquez sur “OK”</a:t>
            </a:r>
          </a:p>
          <a:p>
            <a:pPr marL="342900" indent="-342900" algn="l">
              <a:lnSpc>
                <a:spcPct val="120000"/>
              </a:lnSpc>
              <a:spcBef>
                <a:spcPts val="600"/>
              </a:spcBef>
              <a:buFont typeface="Arial" panose="020B0604020202020204" pitchFamily="34" charset="0"/>
              <a:buChar char="•"/>
            </a:pPr>
            <a:r>
              <a:rPr lang="fr-BE" dirty="0"/>
              <a:t>La liste des joueurs au jeu s’affiche et vous pouvez choisir un capitaine au jeu.</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22</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2">
            <a:extLst>
              <a:ext uri="{FF2B5EF4-FFF2-40B4-BE49-F238E27FC236}">
                <a16:creationId xmlns:a16="http://schemas.microsoft.com/office/drawing/2014/main" id="{AFD02EBE-E892-48F1-8A20-7E294DD9FA8E}"/>
              </a:ext>
            </a:extLst>
          </p:cNvPr>
          <p:cNvPicPr>
            <a:picLocks noChangeAspect="1"/>
          </p:cNvPicPr>
          <p:nvPr/>
        </p:nvPicPr>
        <p:blipFill>
          <a:blip r:embed="rId5"/>
          <a:stretch>
            <a:fillRect/>
          </a:stretch>
        </p:blipFill>
        <p:spPr>
          <a:xfrm>
            <a:off x="6035618" y="1275128"/>
            <a:ext cx="5858576" cy="5008226"/>
          </a:xfrm>
          <a:prstGeom prst="rect">
            <a:avLst/>
          </a:prstGeom>
        </p:spPr>
      </p:pic>
      <p:pic>
        <p:nvPicPr>
          <p:cNvPr id="9" name="Afbeelding 6">
            <a:extLst>
              <a:ext uri="{FF2B5EF4-FFF2-40B4-BE49-F238E27FC236}">
                <a16:creationId xmlns:a16="http://schemas.microsoft.com/office/drawing/2014/main" id="{7233C849-92A3-4FEE-BD50-0FD794F3B49A}"/>
              </a:ext>
            </a:extLst>
          </p:cNvPr>
          <p:cNvPicPr>
            <a:picLocks noChangeAspect="1"/>
          </p:cNvPicPr>
          <p:nvPr/>
        </p:nvPicPr>
        <p:blipFill>
          <a:blip r:embed="rId6"/>
          <a:stretch>
            <a:fillRect/>
          </a:stretch>
        </p:blipFill>
        <p:spPr>
          <a:xfrm>
            <a:off x="6156383" y="2449585"/>
            <a:ext cx="5725068" cy="3906765"/>
          </a:xfrm>
          <a:prstGeom prst="rect">
            <a:avLst/>
          </a:prstGeom>
        </p:spPr>
      </p:pic>
      <p:pic>
        <p:nvPicPr>
          <p:cNvPr id="11" name="Image 10">
            <a:extLst>
              <a:ext uri="{FF2B5EF4-FFF2-40B4-BE49-F238E27FC236}">
                <a16:creationId xmlns:a16="http://schemas.microsoft.com/office/drawing/2014/main" id="{E11BA1D7-943C-448A-8C5F-C42706D5C2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81071013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12">
            <a:extLst>
              <a:ext uri="{FF2B5EF4-FFF2-40B4-BE49-F238E27FC236}">
                <a16:creationId xmlns:a16="http://schemas.microsoft.com/office/drawing/2014/main" id="{120044E3-5E40-4F78-986F-9BC75661A548}"/>
              </a:ext>
            </a:extLst>
          </p:cNvPr>
          <p:cNvPicPr/>
          <p:nvPr/>
        </p:nvPicPr>
        <p:blipFill rotWithShape="1">
          <a:blip r:embed="rId3">
            <a:extLst>
              <a:ext uri="{28A0092B-C50C-407E-A947-70E740481C1C}">
                <a14:useLocalDpi xmlns:a14="http://schemas.microsoft.com/office/drawing/2010/main" val="0"/>
              </a:ext>
            </a:extLst>
          </a:blip>
          <a:srcRect l="497" t="3307" r="-2017" b="74647"/>
          <a:stretch/>
        </p:blipFill>
        <p:spPr bwMode="auto">
          <a:xfrm>
            <a:off x="6096000" y="1140564"/>
            <a:ext cx="5937745" cy="2288435"/>
          </a:xfrm>
          <a:prstGeom prst="rect">
            <a:avLst/>
          </a:prstGeom>
          <a:noFill/>
          <a:ln>
            <a:noFill/>
          </a:ln>
          <a:extLst>
            <a:ext uri="{53640926-AAD7-44d8-BBD7-CCE9431645EC}">
              <a14:shadowObscured xmlns:a14="http://schemas.microsoft.com/office/drawing/2010/main" xmlns=""/>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Début set 1</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Lorsque vous avez encodé les deux rotations, une fenêtre de confirmation apparait, </a:t>
            </a:r>
          </a:p>
          <a:p>
            <a:pPr marL="342900" indent="-342900" algn="l">
              <a:lnSpc>
                <a:spcPct val="120000"/>
              </a:lnSpc>
              <a:spcBef>
                <a:spcPts val="600"/>
              </a:spcBef>
              <a:buFont typeface="Arial" panose="020B0604020202020204" pitchFamily="34" charset="0"/>
              <a:buChar char="•"/>
            </a:pPr>
            <a:r>
              <a:rPr lang="fr-BE" sz="2000" dirty="0"/>
              <a:t>Si vous êtes certain de vos rotations, cliquez sur “CONFIRM” pour confirmer</a:t>
            </a:r>
          </a:p>
          <a:p>
            <a:pPr marL="342900" indent="-342900" algn="l">
              <a:lnSpc>
                <a:spcPct val="120000"/>
              </a:lnSpc>
              <a:spcBef>
                <a:spcPts val="600"/>
              </a:spcBef>
              <a:buFont typeface="Arial" panose="020B0604020202020204" pitchFamily="34" charset="0"/>
              <a:buChar char="•"/>
            </a:pPr>
            <a:r>
              <a:rPr lang="fr-BE" sz="2000" dirty="0"/>
              <a:t>Vous arrivez maintenant dans le menu principal.</a:t>
            </a:r>
          </a:p>
          <a:p>
            <a:pPr marL="342900" indent="-342900" algn="l">
              <a:lnSpc>
                <a:spcPct val="120000"/>
              </a:lnSpc>
              <a:spcBef>
                <a:spcPts val="600"/>
              </a:spcBef>
              <a:buFont typeface="Arial" panose="020B0604020202020204" pitchFamily="34" charset="0"/>
              <a:buChar char="•"/>
            </a:pPr>
            <a:r>
              <a:rPr lang="fr-BE" sz="2000" dirty="0"/>
              <a:t>Cliquez sur “SCORE SET 1”</a:t>
            </a:r>
          </a:p>
          <a:p>
            <a:pPr marL="342900" indent="-342900" algn="l">
              <a:lnSpc>
                <a:spcPct val="120000"/>
              </a:lnSpc>
              <a:spcBef>
                <a:spcPts val="600"/>
              </a:spcBef>
              <a:buFont typeface="Arial" panose="020B0604020202020204" pitchFamily="34" charset="0"/>
              <a:buChar char="•"/>
            </a:pPr>
            <a:r>
              <a:rPr lang="fr-BE" sz="2000" dirty="0"/>
              <a:t>Vous arrivez dans l’écran illustré ici.</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23</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3">
            <a:extLst>
              <a:ext uri="{FF2B5EF4-FFF2-40B4-BE49-F238E27FC236}">
                <a16:creationId xmlns:a16="http://schemas.microsoft.com/office/drawing/2014/main" id="{A4603A67-6E23-4E78-A92B-F5173A541D45}"/>
              </a:ext>
            </a:extLst>
          </p:cNvPr>
          <p:cNvPicPr/>
          <p:nvPr/>
        </p:nvPicPr>
        <p:blipFill rotWithShape="1">
          <a:blip r:embed="rId5">
            <a:extLst>
              <a:ext uri="{28A0092B-C50C-407E-A947-70E740481C1C}">
                <a14:useLocalDpi xmlns:a14="http://schemas.microsoft.com/office/drawing/2010/main" val="0"/>
              </a:ext>
            </a:extLst>
          </a:blip>
          <a:srcRect l="-166" t="4630" r="-528" b="23942"/>
          <a:stretch/>
        </p:blipFill>
        <p:spPr bwMode="auto">
          <a:xfrm>
            <a:off x="6096001" y="1484851"/>
            <a:ext cx="5799588" cy="4806892"/>
          </a:xfrm>
          <a:prstGeom prst="rect">
            <a:avLst/>
          </a:prstGeom>
          <a:noFill/>
          <a:ln>
            <a:noFill/>
          </a:ln>
          <a:extLst>
            <a:ext uri="{53640926-AAD7-44d8-BBD7-CCE9431645EC}">
              <a14:shadowObscured xmlns:a14="http://schemas.microsoft.com/office/drawing/2010/main" xmlns=""/>
            </a:ext>
          </a:extLst>
        </p:spPr>
      </p:pic>
      <p:pic>
        <p:nvPicPr>
          <p:cNvPr id="11" name="Afbeelding 14">
            <a:extLst>
              <a:ext uri="{FF2B5EF4-FFF2-40B4-BE49-F238E27FC236}">
                <a16:creationId xmlns:a16="http://schemas.microsoft.com/office/drawing/2014/main" id="{ECB34787-3E80-46AE-B0B5-AA1A04049114}"/>
              </a:ext>
            </a:extLst>
          </p:cNvPr>
          <p:cNvPicPr/>
          <p:nvPr/>
        </p:nvPicPr>
        <p:blipFill rotWithShape="1">
          <a:blip r:embed="rId6">
            <a:extLst>
              <a:ext uri="{28A0092B-C50C-407E-A947-70E740481C1C}">
                <a14:useLocalDpi xmlns:a14="http://schemas.microsoft.com/office/drawing/2010/main" val="0"/>
              </a:ext>
            </a:extLst>
          </a:blip>
          <a:srcRect l="143" t="3249" r="-762" b="13237"/>
          <a:stretch/>
        </p:blipFill>
        <p:spPr bwMode="auto">
          <a:xfrm>
            <a:off x="6157520" y="2044409"/>
            <a:ext cx="5738068" cy="4311942"/>
          </a:xfrm>
          <a:prstGeom prst="rect">
            <a:avLst/>
          </a:prstGeom>
          <a:noFill/>
          <a:ln>
            <a:noFill/>
          </a:ln>
          <a:extLst>
            <a:ext uri="{53640926-AAD7-44d8-BBD7-CCE9431645EC}">
              <a14:shadowObscured xmlns:a14="http://schemas.microsoft.com/office/drawing/2010/main" xmlns=""/>
            </a:ext>
          </a:extLst>
        </p:spPr>
      </p:pic>
      <p:pic>
        <p:nvPicPr>
          <p:cNvPr id="12" name="Image 11">
            <a:extLst>
              <a:ext uri="{FF2B5EF4-FFF2-40B4-BE49-F238E27FC236}">
                <a16:creationId xmlns:a16="http://schemas.microsoft.com/office/drawing/2014/main" id="{B58C8F82-9D12-4CDF-89B1-59A40D8D9E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19559342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8"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Début set 1</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fontScale="77500" lnSpcReduction="20000"/>
          </a:bodyPr>
          <a:lstStyle/>
          <a:p>
            <a:pPr marL="342900" indent="-342900" algn="l">
              <a:lnSpc>
                <a:spcPct val="120000"/>
              </a:lnSpc>
              <a:spcBef>
                <a:spcPts val="600"/>
              </a:spcBef>
              <a:buFont typeface="Arial" panose="020B0604020202020204" pitchFamily="34" charset="0"/>
              <a:buChar char="•"/>
            </a:pPr>
            <a:r>
              <a:rPr lang="fr-BE" dirty="0"/>
              <a:t>Les équipes se trouvent placées face au marqueur.</a:t>
            </a:r>
          </a:p>
          <a:p>
            <a:pPr marL="342900" indent="-342900" algn="l">
              <a:lnSpc>
                <a:spcPct val="120000"/>
              </a:lnSpc>
              <a:spcBef>
                <a:spcPts val="600"/>
              </a:spcBef>
              <a:buFont typeface="Arial" panose="020B0604020202020204" pitchFamily="34" charset="0"/>
              <a:buChar char="•"/>
            </a:pPr>
            <a:r>
              <a:rPr lang="fr-BE" dirty="0"/>
              <a:t>L’équipe B est au service (</a:t>
            </a:r>
            <a:r>
              <a:rPr lang="fr-BE" dirty="0" err="1"/>
              <a:t>Serving</a:t>
            </a:r>
            <a:r>
              <a:rPr lang="fr-BE" dirty="0"/>
              <a:t>)</a:t>
            </a:r>
          </a:p>
          <a:p>
            <a:pPr marL="342900" indent="-342900" algn="l">
              <a:lnSpc>
                <a:spcPct val="120000"/>
              </a:lnSpc>
              <a:spcBef>
                <a:spcPts val="600"/>
              </a:spcBef>
              <a:buFont typeface="Arial" panose="020B0604020202020204" pitchFamily="34" charset="0"/>
              <a:buChar char="•"/>
            </a:pPr>
            <a:r>
              <a:rPr lang="fr-BE" dirty="0"/>
              <a:t>Le filet est sur une ligne virtuelle entre les équipes.</a:t>
            </a:r>
          </a:p>
          <a:p>
            <a:pPr marL="342900" indent="-342900" algn="l">
              <a:lnSpc>
                <a:spcPct val="120000"/>
              </a:lnSpc>
              <a:spcBef>
                <a:spcPts val="600"/>
              </a:spcBef>
              <a:buFont typeface="Arial" panose="020B0604020202020204" pitchFamily="34" charset="0"/>
              <a:buChar char="•"/>
            </a:pPr>
            <a:r>
              <a:rPr lang="fr-BE" dirty="0"/>
              <a:t>Vous pouvez voir le joueur n° 1 est en position I pour l’équipe A</a:t>
            </a:r>
          </a:p>
          <a:p>
            <a:pPr marL="342900" indent="-342900" algn="l">
              <a:lnSpc>
                <a:spcPct val="120000"/>
              </a:lnSpc>
              <a:spcBef>
                <a:spcPts val="600"/>
              </a:spcBef>
              <a:buFont typeface="Arial" panose="020B0604020202020204" pitchFamily="34" charset="0"/>
              <a:buChar char="•"/>
            </a:pPr>
            <a:r>
              <a:rPr lang="fr-BE" dirty="0"/>
              <a:t>Vous voyez aussi le joueur n° 2 est en position I pour l’équipe B</a:t>
            </a:r>
          </a:p>
          <a:p>
            <a:pPr marL="342900" indent="-342900" algn="l">
              <a:lnSpc>
                <a:spcPct val="120000"/>
              </a:lnSpc>
              <a:spcBef>
                <a:spcPts val="600"/>
              </a:spcBef>
              <a:buFont typeface="Arial" panose="020B0604020202020204" pitchFamily="34" charset="0"/>
              <a:buChar char="•"/>
            </a:pPr>
            <a:r>
              <a:rPr lang="fr-BE" dirty="0"/>
              <a:t>En plus des rotations de départ, vous voyez les libéros (cases rouges pour A et bleus pour B)</a:t>
            </a:r>
          </a:p>
          <a:p>
            <a:pPr marL="342900" indent="-342900" algn="l">
              <a:lnSpc>
                <a:spcPct val="120000"/>
              </a:lnSpc>
              <a:spcBef>
                <a:spcPts val="600"/>
              </a:spcBef>
              <a:buFont typeface="Arial" panose="020B0604020202020204" pitchFamily="34" charset="0"/>
              <a:buChar char="•"/>
            </a:pPr>
            <a:r>
              <a:rPr lang="fr-BE" dirty="0"/>
              <a:t>Visible également, les réservistes pour chaque équipe (Bench)</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24</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9" name="Afbeelding 14">
            <a:extLst>
              <a:ext uri="{FF2B5EF4-FFF2-40B4-BE49-F238E27FC236}">
                <a16:creationId xmlns:a16="http://schemas.microsoft.com/office/drawing/2014/main" id="{19B4A407-C471-4E42-B31B-D2A91CC8992D}"/>
              </a:ext>
            </a:extLst>
          </p:cNvPr>
          <p:cNvPicPr/>
          <p:nvPr/>
        </p:nvPicPr>
        <p:blipFill rotWithShape="1">
          <a:blip r:embed="rId4">
            <a:extLst>
              <a:ext uri="{28A0092B-C50C-407E-A947-70E740481C1C}">
                <a14:useLocalDpi xmlns:a14="http://schemas.microsoft.com/office/drawing/2010/main" val="0"/>
              </a:ext>
            </a:extLst>
          </a:blip>
          <a:srcRect l="143" t="3249" r="-762" b="13237"/>
          <a:stretch/>
        </p:blipFill>
        <p:spPr bwMode="auto">
          <a:xfrm>
            <a:off x="6157520" y="1451296"/>
            <a:ext cx="5754848" cy="4651704"/>
          </a:xfrm>
          <a:prstGeom prst="rect">
            <a:avLst/>
          </a:prstGeom>
          <a:noFill/>
          <a:ln>
            <a:noFill/>
          </a:ln>
          <a:extLst>
            <a:ext uri="{53640926-AAD7-44d8-BBD7-CCE9431645EC}">
              <a14:shadowObscured xmlns:a14="http://schemas.microsoft.com/office/drawing/2010/main" xmlns=""/>
            </a:ext>
          </a:extLst>
        </p:spPr>
      </p:pic>
      <p:pic>
        <p:nvPicPr>
          <p:cNvPr id="12" name="Image 11">
            <a:extLst>
              <a:ext uri="{FF2B5EF4-FFF2-40B4-BE49-F238E27FC236}">
                <a16:creationId xmlns:a16="http://schemas.microsoft.com/office/drawing/2014/main" id="{0F455375-9DD9-4D18-9560-99BDDB929C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77137003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Comptabilisation des points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fontScale="77500" lnSpcReduction="20000"/>
          </a:bodyPr>
          <a:lstStyle/>
          <a:p>
            <a:pPr marL="342900" indent="-342900" algn="l">
              <a:lnSpc>
                <a:spcPct val="120000"/>
              </a:lnSpc>
              <a:spcBef>
                <a:spcPts val="600"/>
              </a:spcBef>
              <a:buFont typeface="Arial" panose="020B0604020202020204" pitchFamily="34" charset="0"/>
              <a:buChar char="•"/>
            </a:pPr>
            <a:r>
              <a:rPr lang="fr-BE" dirty="0"/>
              <a:t>Quand une équipe marque un point cliquez sur “+1” du côté de l’équipe concernée </a:t>
            </a:r>
          </a:p>
          <a:p>
            <a:pPr marL="342900" indent="-342900" algn="l">
              <a:lnSpc>
                <a:spcPct val="120000"/>
              </a:lnSpc>
              <a:spcBef>
                <a:spcPts val="600"/>
              </a:spcBef>
              <a:buFont typeface="Arial" panose="020B0604020202020204" pitchFamily="34" charset="0"/>
              <a:buChar char="•"/>
            </a:pPr>
            <a:r>
              <a:rPr lang="fr-BE" dirty="0"/>
              <a:t>Lorsque le service change de côté, il suffit de cliquer sur “+1” pour l’autre équipe et la rotation se fait automatiquement.</a:t>
            </a:r>
          </a:p>
          <a:p>
            <a:pPr marL="342900" indent="-342900" algn="l">
              <a:lnSpc>
                <a:spcPct val="120000"/>
              </a:lnSpc>
              <a:spcBef>
                <a:spcPts val="600"/>
              </a:spcBef>
              <a:buFont typeface="Arial" panose="020B0604020202020204" pitchFamily="34" charset="0"/>
              <a:buChar char="•"/>
            </a:pPr>
            <a:r>
              <a:rPr lang="fr-BE" dirty="0"/>
              <a:t>Attention, ne pas cliquer sur “-1” suite à une erreur  Au milieu supérieur de l’écran se trouve une flèche rouge qui annule la dernière opération.</a:t>
            </a:r>
          </a:p>
          <a:p>
            <a:pPr marL="342900" indent="-342900" algn="l">
              <a:lnSpc>
                <a:spcPct val="120000"/>
              </a:lnSpc>
              <a:spcBef>
                <a:spcPts val="600"/>
              </a:spcBef>
              <a:buFont typeface="Arial" panose="020B0604020202020204" pitchFamily="34" charset="0"/>
              <a:buChar char="•"/>
            </a:pPr>
            <a:r>
              <a:rPr lang="fr-BE" dirty="0"/>
              <a:t>Entre les deux équipes, vous voyez le déroulement du match pour les 5 dernières opérations</a:t>
            </a:r>
          </a:p>
          <a:p>
            <a:pPr marL="342900" indent="-342900" algn="l">
              <a:lnSpc>
                <a:spcPct val="120000"/>
              </a:lnSpc>
              <a:spcBef>
                <a:spcPts val="600"/>
              </a:spcBef>
              <a:buFont typeface="Arial" panose="020B0604020202020204" pitchFamily="34" charset="0"/>
              <a:buChar char="•"/>
            </a:pPr>
            <a:r>
              <a:rPr lang="fr-BE" dirty="0"/>
              <a:t>Toutes les opérations sont enregistrées dans un fichier journal, même les annulations.</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25</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12">
            <a:extLst>
              <a:ext uri="{FF2B5EF4-FFF2-40B4-BE49-F238E27FC236}">
                <a16:creationId xmlns:a16="http://schemas.microsoft.com/office/drawing/2014/main" id="{138C9836-8E81-417C-B0AA-C7795034F626}"/>
              </a:ext>
            </a:extLst>
          </p:cNvPr>
          <p:cNvPicPr/>
          <p:nvPr/>
        </p:nvPicPr>
        <p:blipFill rotWithShape="1">
          <a:blip r:embed="rId4">
            <a:extLst>
              <a:ext uri="{28A0092B-C50C-407E-A947-70E740481C1C}">
                <a14:useLocalDpi xmlns:a14="http://schemas.microsoft.com/office/drawing/2010/main" val="0"/>
              </a:ext>
            </a:extLst>
          </a:blip>
          <a:srcRect l="430" t="3440" r="-618" b="11326"/>
          <a:stretch/>
        </p:blipFill>
        <p:spPr bwMode="auto">
          <a:xfrm>
            <a:off x="6157519" y="1258349"/>
            <a:ext cx="5792434" cy="4981086"/>
          </a:xfrm>
          <a:prstGeom prst="rect">
            <a:avLst/>
          </a:prstGeom>
          <a:noFill/>
          <a:ln>
            <a:noFill/>
          </a:ln>
          <a:extLst>
            <a:ext uri="{53640926-AAD7-44d8-BBD7-CCE9431645EC}">
              <a14:shadowObscured xmlns:a14="http://schemas.microsoft.com/office/drawing/2010/main" xmlns=""/>
            </a:ext>
          </a:extLst>
        </p:spPr>
      </p:pic>
      <p:pic>
        <p:nvPicPr>
          <p:cNvPr id="8" name="Image 7">
            <a:extLst>
              <a:ext uri="{FF2B5EF4-FFF2-40B4-BE49-F238E27FC236}">
                <a16:creationId xmlns:a16="http://schemas.microsoft.com/office/drawing/2014/main" id="{93AB88AF-FBFE-4136-820C-D15486801F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424567566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Time out</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dirty="0"/>
              <a:t>Demande de Temps morts d’équipe,</a:t>
            </a:r>
          </a:p>
          <a:p>
            <a:pPr marL="342900" indent="-342900" algn="l">
              <a:lnSpc>
                <a:spcPct val="120000"/>
              </a:lnSpc>
              <a:spcBef>
                <a:spcPts val="600"/>
              </a:spcBef>
              <a:buFont typeface="Arial" panose="020B0604020202020204" pitchFamily="34" charset="0"/>
              <a:buChar char="•"/>
            </a:pPr>
            <a:r>
              <a:rPr lang="fr-BE" dirty="0"/>
              <a:t>Cliquez sur l’icone horloge de l’équipe demandeuse.</a:t>
            </a:r>
          </a:p>
          <a:p>
            <a:pPr marL="342900" indent="-342900" algn="l">
              <a:lnSpc>
                <a:spcPct val="120000"/>
              </a:lnSpc>
              <a:spcBef>
                <a:spcPts val="600"/>
              </a:spcBef>
              <a:buFont typeface="Arial" panose="020B0604020202020204" pitchFamily="34" charset="0"/>
              <a:buChar char="•"/>
            </a:pPr>
            <a:r>
              <a:rPr lang="fr-BE" dirty="0"/>
              <a:t>Vous verrez le chiffre 1 à côté de l’horloge et le temps se compte (30 secondes).</a:t>
            </a:r>
          </a:p>
          <a:p>
            <a:pPr marL="342900" indent="-342900" algn="l">
              <a:lnSpc>
                <a:spcPct val="120000"/>
              </a:lnSpc>
              <a:spcBef>
                <a:spcPts val="600"/>
              </a:spcBef>
              <a:buFont typeface="Arial" panose="020B0604020202020204" pitchFamily="34" charset="0"/>
              <a:buChar char="•"/>
            </a:pPr>
            <a:r>
              <a:rPr lang="fr-BE" dirty="0"/>
              <a:t>L’horloge peut être interrompue en cliquant sur “OK”.</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26</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3">
            <a:extLst>
              <a:ext uri="{FF2B5EF4-FFF2-40B4-BE49-F238E27FC236}">
                <a16:creationId xmlns:a16="http://schemas.microsoft.com/office/drawing/2014/main" id="{3A45ADCA-B3AC-4C3B-9273-A788199ADD71}"/>
              </a:ext>
            </a:extLst>
          </p:cNvPr>
          <p:cNvPicPr/>
          <p:nvPr/>
        </p:nvPicPr>
        <p:blipFill rotWithShape="1">
          <a:blip r:embed="rId4">
            <a:extLst>
              <a:ext uri="{28A0092B-C50C-407E-A947-70E740481C1C}">
                <a14:useLocalDpi xmlns:a14="http://schemas.microsoft.com/office/drawing/2010/main" val="0"/>
              </a:ext>
            </a:extLst>
          </a:blip>
          <a:srcRect l="860" t="3822" r="-6" b="12282"/>
          <a:stretch/>
        </p:blipFill>
        <p:spPr bwMode="auto">
          <a:xfrm>
            <a:off x="5847127" y="1270022"/>
            <a:ext cx="6108734" cy="4652606"/>
          </a:xfrm>
          <a:prstGeom prst="rect">
            <a:avLst/>
          </a:prstGeom>
          <a:noFill/>
          <a:ln>
            <a:noFill/>
          </a:ln>
          <a:extLst>
            <a:ext uri="{53640926-AAD7-44d8-BBD7-CCE9431645EC}">
              <a14:shadowObscured xmlns:a14="http://schemas.microsoft.com/office/drawing/2010/main" xmlns=""/>
            </a:ext>
          </a:extLst>
        </p:spPr>
      </p:pic>
      <p:pic>
        <p:nvPicPr>
          <p:cNvPr id="11" name="Image 10">
            <a:extLst>
              <a:ext uri="{FF2B5EF4-FFF2-40B4-BE49-F238E27FC236}">
                <a16:creationId xmlns:a16="http://schemas.microsoft.com/office/drawing/2014/main" id="{DAE40CDA-3486-4BAD-B46C-E0079EDDA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348414912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12">
            <a:extLst>
              <a:ext uri="{FF2B5EF4-FFF2-40B4-BE49-F238E27FC236}">
                <a16:creationId xmlns:a16="http://schemas.microsoft.com/office/drawing/2014/main" id="{A81EBB43-6527-48F0-9C71-662D390672F9}"/>
              </a:ext>
            </a:extLst>
          </p:cNvPr>
          <p:cNvPicPr/>
          <p:nvPr/>
        </p:nvPicPr>
        <p:blipFill rotWithShape="1">
          <a:blip r:embed="rId3">
            <a:extLst>
              <a:ext uri="{28A0092B-C50C-407E-A947-70E740481C1C}">
                <a14:useLocalDpi xmlns:a14="http://schemas.microsoft.com/office/drawing/2010/main" val="0"/>
              </a:ext>
            </a:extLst>
          </a:blip>
          <a:srcRect l="574" t="4014" r="7122" b="29099"/>
          <a:stretch/>
        </p:blipFill>
        <p:spPr bwMode="auto">
          <a:xfrm>
            <a:off x="5847127" y="988955"/>
            <a:ext cx="6110161" cy="3859881"/>
          </a:xfrm>
          <a:prstGeom prst="rect">
            <a:avLst/>
          </a:prstGeom>
          <a:noFill/>
          <a:ln>
            <a:noFill/>
          </a:ln>
          <a:extLst>
            <a:ext uri="{53640926-AAD7-44d8-BBD7-CCE9431645EC}">
              <a14:shadowObscured xmlns:a14="http://schemas.microsoft.com/office/drawing/2010/main" xmlns=""/>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Fin de set</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dirty="0"/>
              <a:t>A la fin du set, dès qu’une équipe atteint 25 points avec 2 points d’écart vous verrez la fenêtre suivante.</a:t>
            </a:r>
          </a:p>
          <a:p>
            <a:pPr marL="342900" indent="-342900" algn="l">
              <a:lnSpc>
                <a:spcPct val="120000"/>
              </a:lnSpc>
              <a:spcBef>
                <a:spcPts val="600"/>
              </a:spcBef>
              <a:buFont typeface="Arial" panose="020B0604020202020204" pitchFamily="34" charset="0"/>
              <a:buChar char="•"/>
            </a:pPr>
            <a:r>
              <a:rPr lang="fr-BE" dirty="0"/>
              <a:t>Après avoir cliqué sur “OK” la fenêtre “MENU” apparaitra.</a:t>
            </a:r>
          </a:p>
          <a:p>
            <a:pPr marL="342900" indent="-342900" algn="l">
              <a:lnSpc>
                <a:spcPct val="120000"/>
              </a:lnSpc>
              <a:spcBef>
                <a:spcPts val="600"/>
              </a:spcBef>
              <a:buFont typeface="Arial" panose="020B0604020202020204" pitchFamily="34" charset="0"/>
              <a:buChar char="•"/>
            </a:pPr>
            <a:r>
              <a:rPr lang="fr-BE" dirty="0"/>
              <a:t>Vous êtes maintenant prêt pour démarrer le deuxième set,</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27</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Afbeelding 16">
            <a:extLst>
              <a:ext uri="{FF2B5EF4-FFF2-40B4-BE49-F238E27FC236}">
                <a16:creationId xmlns:a16="http://schemas.microsoft.com/office/drawing/2014/main" id="{6429E52B-0E95-46C5-9443-B169250C5B1C}"/>
              </a:ext>
            </a:extLst>
          </p:cNvPr>
          <p:cNvPicPr/>
          <p:nvPr/>
        </p:nvPicPr>
        <p:blipFill rotWithShape="1">
          <a:blip r:embed="rId5">
            <a:extLst>
              <a:ext uri="{28A0092B-C50C-407E-A947-70E740481C1C}">
                <a14:useLocalDpi xmlns:a14="http://schemas.microsoft.com/office/drawing/2010/main" val="0"/>
              </a:ext>
            </a:extLst>
          </a:blip>
          <a:srcRect l="144" t="4204"/>
          <a:stretch/>
        </p:blipFill>
        <p:spPr bwMode="auto">
          <a:xfrm>
            <a:off x="5899942" y="1494698"/>
            <a:ext cx="6070089" cy="4374347"/>
          </a:xfrm>
          <a:prstGeom prst="rect">
            <a:avLst/>
          </a:prstGeom>
          <a:noFill/>
          <a:ln>
            <a:noFill/>
          </a:ln>
          <a:extLst>
            <a:ext uri="{53640926-AAD7-44d8-BBD7-CCE9431645EC}">
              <a14:shadowObscured xmlns:a14="http://schemas.microsoft.com/office/drawing/2010/main" xmlns=""/>
            </a:ext>
          </a:extLst>
        </p:spPr>
      </p:pic>
      <p:pic>
        <p:nvPicPr>
          <p:cNvPr id="12" name="Afbeelding 17">
            <a:extLst>
              <a:ext uri="{FF2B5EF4-FFF2-40B4-BE49-F238E27FC236}">
                <a16:creationId xmlns:a16="http://schemas.microsoft.com/office/drawing/2014/main" id="{689CD480-AA31-4DD4-90DD-162EA17A2D15}"/>
              </a:ext>
            </a:extLst>
          </p:cNvPr>
          <p:cNvPicPr/>
          <p:nvPr/>
        </p:nvPicPr>
        <p:blipFill rotWithShape="1">
          <a:blip r:embed="rId6">
            <a:extLst>
              <a:ext uri="{28A0092B-C50C-407E-A947-70E740481C1C}">
                <a14:useLocalDpi xmlns:a14="http://schemas.microsoft.com/office/drawing/2010/main" val="0"/>
              </a:ext>
            </a:extLst>
          </a:blip>
          <a:srcRect l="573" t="3440" r="-5" b="23557"/>
          <a:stretch/>
        </p:blipFill>
        <p:spPr bwMode="auto">
          <a:xfrm>
            <a:off x="5872615" y="1494698"/>
            <a:ext cx="6110160" cy="4976565"/>
          </a:xfrm>
          <a:prstGeom prst="rect">
            <a:avLst/>
          </a:prstGeom>
          <a:noFill/>
          <a:ln>
            <a:noFill/>
          </a:ln>
          <a:extLst>
            <a:ext uri="{53640926-AAD7-44d8-BBD7-CCE9431645EC}">
              <a14:shadowObscured xmlns:a14="http://schemas.microsoft.com/office/drawing/2010/main" xmlns=""/>
            </a:ext>
          </a:extLst>
        </p:spPr>
      </p:pic>
      <p:pic>
        <p:nvPicPr>
          <p:cNvPr id="13" name="Image 12">
            <a:extLst>
              <a:ext uri="{FF2B5EF4-FFF2-40B4-BE49-F238E27FC236}">
                <a16:creationId xmlns:a16="http://schemas.microsoft.com/office/drawing/2014/main" id="{D1F90741-59F6-4AFA-9816-7021168C14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19083684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2">
            <a:extLst>
              <a:ext uri="{FF2B5EF4-FFF2-40B4-BE49-F238E27FC236}">
                <a16:creationId xmlns:a16="http://schemas.microsoft.com/office/drawing/2014/main" id="{CC27FACD-A031-499F-9600-C47E7A3B3039}"/>
              </a:ext>
            </a:extLst>
          </p:cNvPr>
          <p:cNvPicPr>
            <a:picLocks noChangeAspect="1"/>
          </p:cNvPicPr>
          <p:nvPr/>
        </p:nvPicPr>
        <p:blipFill>
          <a:blip r:embed="rId3"/>
          <a:stretch>
            <a:fillRect/>
          </a:stretch>
        </p:blipFill>
        <p:spPr>
          <a:xfrm>
            <a:off x="6153037" y="1187316"/>
            <a:ext cx="5849922" cy="5034190"/>
          </a:xfrm>
          <a:prstGeom prst="rect">
            <a:avLst/>
          </a:prstGeom>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Début de set 2</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fontScale="77500" lnSpcReduction="20000"/>
          </a:bodyPr>
          <a:lstStyle/>
          <a:p>
            <a:pPr marL="342900" indent="-342900" algn="l">
              <a:lnSpc>
                <a:spcPct val="120000"/>
              </a:lnSpc>
              <a:spcBef>
                <a:spcPts val="600"/>
              </a:spcBef>
              <a:buFont typeface="Arial" panose="020B0604020202020204" pitchFamily="34" charset="0"/>
              <a:buChar char="•"/>
            </a:pPr>
            <a:r>
              <a:rPr lang="fr-BE" dirty="0"/>
              <a:t>Lorsque vous cliquez sur “START SET 2” dans le menu principal, vous obtenez la fenêtre suivante. Choisissez l’équipe à configurer.</a:t>
            </a:r>
          </a:p>
          <a:p>
            <a:pPr marL="342900" indent="-342900" algn="l">
              <a:lnSpc>
                <a:spcPct val="120000"/>
              </a:lnSpc>
              <a:spcBef>
                <a:spcPts val="600"/>
              </a:spcBef>
              <a:buFont typeface="Arial" panose="020B0604020202020204" pitchFamily="34" charset="0"/>
              <a:buChar char="•"/>
            </a:pPr>
            <a:r>
              <a:rPr lang="fr-BE" dirty="0"/>
              <a:t>Si la rotation reste la même que pour le set 1, cliquez simplement sur “OK”.</a:t>
            </a:r>
          </a:p>
          <a:p>
            <a:pPr marL="342900" indent="-342900" algn="l">
              <a:lnSpc>
                <a:spcPct val="120000"/>
              </a:lnSpc>
              <a:spcBef>
                <a:spcPts val="600"/>
              </a:spcBef>
              <a:buFont typeface="Arial" panose="020B0604020202020204" pitchFamily="34" charset="0"/>
              <a:buChar char="•"/>
            </a:pPr>
            <a:r>
              <a:rPr lang="fr-BE" dirty="0"/>
              <a:t>Si la rotation est décalée, utilisez les flèches bleus.</a:t>
            </a:r>
          </a:p>
          <a:p>
            <a:pPr marL="342900" indent="-342900" algn="l">
              <a:lnSpc>
                <a:spcPct val="120000"/>
              </a:lnSpc>
              <a:spcBef>
                <a:spcPts val="600"/>
              </a:spcBef>
              <a:buFont typeface="Arial" panose="020B0604020202020204" pitchFamily="34" charset="0"/>
              <a:buChar char="•"/>
            </a:pPr>
            <a:r>
              <a:rPr lang="fr-BE" dirty="0"/>
              <a:t>Si vous n’êtes pas certain de vos rotations, appuyez sur “Clear” et revenez à vos compositions de rotations.</a:t>
            </a:r>
          </a:p>
          <a:p>
            <a:pPr marL="342900" indent="-342900" algn="l">
              <a:lnSpc>
                <a:spcPct val="120000"/>
              </a:lnSpc>
              <a:spcBef>
                <a:spcPts val="600"/>
              </a:spcBef>
              <a:buFont typeface="Arial" panose="020B0604020202020204" pitchFamily="34" charset="0"/>
              <a:buChar char="•"/>
            </a:pPr>
            <a:r>
              <a:rPr lang="fr-BE" dirty="0"/>
              <a:t>Le moyen le plus simple pour encoder les rotations est le “QUICK PICK” </a:t>
            </a:r>
          </a:p>
          <a:p>
            <a:pPr marL="342900" indent="-342900" algn="l">
              <a:lnSpc>
                <a:spcPct val="120000"/>
              </a:lnSpc>
              <a:spcBef>
                <a:spcPts val="600"/>
              </a:spcBef>
              <a:buFont typeface="Arial" panose="020B0604020202020204" pitchFamily="34" charset="0"/>
              <a:buChar char="•"/>
            </a:pPr>
            <a:r>
              <a:rPr lang="fr-BE" dirty="0"/>
              <a:t>Confirmez de nouveau vos rotations en cliquant sur “OK”.</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28</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7">
            <a:extLst>
              <a:ext uri="{FF2B5EF4-FFF2-40B4-BE49-F238E27FC236}">
                <a16:creationId xmlns:a16="http://schemas.microsoft.com/office/drawing/2014/main" id="{4D74F094-322B-44F2-B334-B2C7F8CF1E2A}"/>
              </a:ext>
            </a:extLst>
          </p:cNvPr>
          <p:cNvPicPr/>
          <p:nvPr/>
        </p:nvPicPr>
        <p:blipFill rotWithShape="1">
          <a:blip r:embed="rId5">
            <a:extLst>
              <a:ext uri="{28A0092B-C50C-407E-A947-70E740481C1C}">
                <a14:useLocalDpi xmlns:a14="http://schemas.microsoft.com/office/drawing/2010/main" val="0"/>
              </a:ext>
            </a:extLst>
          </a:blip>
          <a:srcRect l="331" t="3968" r="793" b="29233"/>
          <a:stretch/>
        </p:blipFill>
        <p:spPr bwMode="auto">
          <a:xfrm>
            <a:off x="6153037" y="1206232"/>
            <a:ext cx="5602535" cy="5250857"/>
          </a:xfrm>
          <a:prstGeom prst="rect">
            <a:avLst/>
          </a:prstGeom>
          <a:noFill/>
          <a:ln>
            <a:noFill/>
          </a:ln>
          <a:extLst>
            <a:ext uri="{53640926-AAD7-44d8-BBD7-CCE9431645EC}">
              <a14:shadowObscured xmlns:a14="http://schemas.microsoft.com/office/drawing/2010/main" xmlns=""/>
            </a:ext>
          </a:extLst>
        </p:spPr>
      </p:pic>
      <p:pic>
        <p:nvPicPr>
          <p:cNvPr id="13" name="Image 12">
            <a:extLst>
              <a:ext uri="{FF2B5EF4-FFF2-40B4-BE49-F238E27FC236}">
                <a16:creationId xmlns:a16="http://schemas.microsoft.com/office/drawing/2014/main" id="{99FF76E4-7171-4F48-AED1-7E5AD52C50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30985182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3">
            <a:extLst>
              <a:ext uri="{FF2B5EF4-FFF2-40B4-BE49-F238E27FC236}">
                <a16:creationId xmlns:a16="http://schemas.microsoft.com/office/drawing/2014/main" id="{709F40E8-7B2F-46E6-8EAA-513DB991C6CD}"/>
              </a:ext>
            </a:extLst>
          </p:cNvPr>
          <p:cNvPicPr/>
          <p:nvPr/>
        </p:nvPicPr>
        <p:blipFill rotWithShape="1">
          <a:blip r:embed="rId3">
            <a:extLst>
              <a:ext uri="{28A0092B-C50C-407E-A947-70E740481C1C}">
                <a14:useLocalDpi xmlns:a14="http://schemas.microsoft.com/office/drawing/2010/main" val="0"/>
              </a:ext>
            </a:extLst>
          </a:blip>
          <a:srcRect l="716" t="3249" r="-764" b="15146"/>
          <a:stretch/>
        </p:blipFill>
        <p:spPr bwMode="auto">
          <a:xfrm>
            <a:off x="6096000" y="1196178"/>
            <a:ext cx="5908646" cy="4311941"/>
          </a:xfrm>
          <a:prstGeom prst="rect">
            <a:avLst/>
          </a:prstGeom>
          <a:noFill/>
          <a:ln>
            <a:noFill/>
          </a:ln>
          <a:extLst>
            <a:ext uri="{53640926-AAD7-44d8-BBD7-CCE9431645EC}">
              <a14:shadowObscured xmlns:a14="http://schemas.microsoft.com/office/drawing/2010/main" xmlns=""/>
            </a:ext>
          </a:extLst>
        </p:spPr>
      </p:pic>
      <p:pic>
        <p:nvPicPr>
          <p:cNvPr id="13" name="Afbeelding 14">
            <a:extLst>
              <a:ext uri="{FF2B5EF4-FFF2-40B4-BE49-F238E27FC236}">
                <a16:creationId xmlns:a16="http://schemas.microsoft.com/office/drawing/2014/main" id="{A50F90CB-CD3E-4FD8-B970-9FF1FF0648A3}"/>
              </a:ext>
            </a:extLst>
          </p:cNvPr>
          <p:cNvPicPr/>
          <p:nvPr/>
        </p:nvPicPr>
        <p:blipFill rotWithShape="1">
          <a:blip r:embed="rId4">
            <a:extLst>
              <a:ext uri="{28A0092B-C50C-407E-A947-70E740481C1C}">
                <a14:useLocalDpi xmlns:a14="http://schemas.microsoft.com/office/drawing/2010/main" val="0"/>
              </a:ext>
            </a:extLst>
          </a:blip>
          <a:srcRect l="1147" t="2867"/>
          <a:stretch/>
        </p:blipFill>
        <p:spPr bwMode="auto">
          <a:xfrm>
            <a:off x="6157520" y="1196177"/>
            <a:ext cx="5561902" cy="4793562"/>
          </a:xfrm>
          <a:prstGeom prst="rect">
            <a:avLst/>
          </a:prstGeom>
          <a:noFill/>
          <a:ln>
            <a:noFill/>
          </a:ln>
          <a:extLst>
            <a:ext uri="{53640926-AAD7-44d8-BBD7-CCE9431645EC}">
              <a14:shadowObscured xmlns:a14="http://schemas.microsoft.com/office/drawing/2010/main" xmlns=""/>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Changement de joueur</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fontScale="85000" lnSpcReduction="10000"/>
          </a:bodyPr>
          <a:lstStyle/>
          <a:p>
            <a:pPr marL="342900" indent="-342900" algn="l">
              <a:lnSpc>
                <a:spcPct val="120000"/>
              </a:lnSpc>
              <a:spcBef>
                <a:spcPts val="600"/>
              </a:spcBef>
              <a:buFont typeface="Arial" panose="020B0604020202020204" pitchFamily="34" charset="0"/>
              <a:buChar char="•"/>
            </a:pPr>
            <a:r>
              <a:rPr lang="fr-BE" dirty="0"/>
              <a:t>Changement de joueur pour un autre,  sélectionnez un joueur en cliquant sur son numéro (ex.: N° 5 team B)</a:t>
            </a:r>
          </a:p>
          <a:p>
            <a:pPr marL="342900" indent="-342900" algn="l">
              <a:lnSpc>
                <a:spcPct val="120000"/>
              </a:lnSpc>
              <a:spcBef>
                <a:spcPts val="600"/>
              </a:spcBef>
              <a:buFont typeface="Arial" panose="020B0604020202020204" pitchFamily="34" charset="0"/>
              <a:buChar char="•"/>
            </a:pPr>
            <a:r>
              <a:rPr lang="fr-BE" dirty="0"/>
              <a:t>Vous verrez apparaitre la fenêtre suivante,</a:t>
            </a:r>
          </a:p>
          <a:p>
            <a:pPr marL="342900" indent="-342900" algn="l">
              <a:lnSpc>
                <a:spcPct val="120000"/>
              </a:lnSpc>
              <a:spcBef>
                <a:spcPts val="600"/>
              </a:spcBef>
              <a:buFont typeface="Arial" panose="020B0604020202020204" pitchFamily="34" charset="0"/>
              <a:buChar char="•"/>
            </a:pPr>
            <a:r>
              <a:rPr lang="fr-BE" dirty="0"/>
              <a:t>Pour effectuer le remplacement cliquez sur “PLAYER SUBSTITUTION” (cadre vert)</a:t>
            </a:r>
          </a:p>
          <a:p>
            <a:pPr marL="342900" indent="-342900" algn="l">
              <a:lnSpc>
                <a:spcPct val="120000"/>
              </a:lnSpc>
              <a:spcBef>
                <a:spcPts val="600"/>
              </a:spcBef>
              <a:buFont typeface="Arial" panose="020B0604020202020204" pitchFamily="34" charset="0"/>
              <a:buChar char="•"/>
            </a:pPr>
            <a:r>
              <a:rPr lang="fr-BE" dirty="0"/>
              <a:t>La liste des joueurs disponibles s’affiche.</a:t>
            </a:r>
          </a:p>
          <a:p>
            <a:pPr marL="342900" indent="-342900" algn="l">
              <a:lnSpc>
                <a:spcPct val="120000"/>
              </a:lnSpc>
              <a:spcBef>
                <a:spcPts val="600"/>
              </a:spcBef>
              <a:buFont typeface="Arial" panose="020B0604020202020204" pitchFamily="34" charset="0"/>
              <a:buChar char="•"/>
            </a:pPr>
            <a:r>
              <a:rPr lang="fr-BE" dirty="0"/>
              <a:t>Nous choisissons le joueur n° 7, cliquez sur 7.</a:t>
            </a:r>
          </a:p>
          <a:p>
            <a:pPr marL="342900" indent="-342900" algn="l">
              <a:lnSpc>
                <a:spcPct val="120000"/>
              </a:lnSpc>
              <a:spcBef>
                <a:spcPts val="600"/>
              </a:spcBef>
              <a:buFont typeface="Arial" panose="020B0604020202020204" pitchFamily="34" charset="0"/>
              <a:buChar char="•"/>
            </a:pPr>
            <a:r>
              <a:rPr lang="fr-BE" dirty="0"/>
              <a:t>Vous revenez à la vue d’ensemble et vous voyez le remplacement du joueur 5 (sur le banc) par le joueur 7 (au jeu)</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29</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Afbeelding 15">
            <a:extLst>
              <a:ext uri="{FF2B5EF4-FFF2-40B4-BE49-F238E27FC236}">
                <a16:creationId xmlns:a16="http://schemas.microsoft.com/office/drawing/2014/main" id="{9CD13383-4CE6-4D98-827A-D1D8B3335BA7}"/>
              </a:ext>
            </a:extLst>
          </p:cNvPr>
          <p:cNvPicPr/>
          <p:nvPr/>
        </p:nvPicPr>
        <p:blipFill rotWithShape="1">
          <a:blip r:embed="rId6">
            <a:extLst>
              <a:ext uri="{28A0092B-C50C-407E-A947-70E740481C1C}">
                <a14:useLocalDpi xmlns:a14="http://schemas.microsoft.com/office/drawing/2010/main" val="0"/>
              </a:ext>
            </a:extLst>
          </a:blip>
          <a:srcRect l="573" t="4587" r="1"/>
          <a:stretch/>
        </p:blipFill>
        <p:spPr bwMode="auto">
          <a:xfrm>
            <a:off x="6095999" y="2281807"/>
            <a:ext cx="5908645" cy="3410714"/>
          </a:xfrm>
          <a:prstGeom prst="rect">
            <a:avLst/>
          </a:prstGeom>
          <a:noFill/>
          <a:ln>
            <a:noFill/>
          </a:ln>
          <a:extLst>
            <a:ext uri="{53640926-AAD7-44d8-BBD7-CCE9431645EC}">
              <a14:shadowObscured xmlns:a14="http://schemas.microsoft.com/office/drawing/2010/main" xmlns=""/>
            </a:ext>
          </a:extLst>
        </p:spPr>
      </p:pic>
      <p:pic>
        <p:nvPicPr>
          <p:cNvPr id="12" name="Afbeelding 16">
            <a:extLst>
              <a:ext uri="{FF2B5EF4-FFF2-40B4-BE49-F238E27FC236}">
                <a16:creationId xmlns:a16="http://schemas.microsoft.com/office/drawing/2014/main" id="{3B8A0805-5C0A-42E5-BBB0-2E3DA40336C5}"/>
              </a:ext>
            </a:extLst>
          </p:cNvPr>
          <p:cNvPicPr/>
          <p:nvPr/>
        </p:nvPicPr>
        <p:blipFill rotWithShape="1">
          <a:blip r:embed="rId7">
            <a:extLst>
              <a:ext uri="{28A0092B-C50C-407E-A947-70E740481C1C}">
                <a14:useLocalDpi xmlns:a14="http://schemas.microsoft.com/office/drawing/2010/main" val="0"/>
              </a:ext>
            </a:extLst>
          </a:blip>
          <a:srcRect l="573" t="4014" r="-478" b="13617"/>
          <a:stretch/>
        </p:blipFill>
        <p:spPr bwMode="auto">
          <a:xfrm>
            <a:off x="6095997" y="1686187"/>
            <a:ext cx="5908645" cy="4670163"/>
          </a:xfrm>
          <a:prstGeom prst="rect">
            <a:avLst/>
          </a:prstGeom>
          <a:noFill/>
          <a:ln>
            <a:noFill/>
          </a:ln>
          <a:extLst>
            <a:ext uri="{53640926-AAD7-44d8-BBD7-CCE9431645EC}">
              <a14:shadowObscured xmlns:a14="http://schemas.microsoft.com/office/drawing/2010/main" xmlns=""/>
            </a:ext>
          </a:extLst>
        </p:spPr>
      </p:pic>
      <p:pic>
        <p:nvPicPr>
          <p:cNvPr id="14" name="Image 13">
            <a:extLst>
              <a:ext uri="{FF2B5EF4-FFF2-40B4-BE49-F238E27FC236}">
                <a16:creationId xmlns:a16="http://schemas.microsoft.com/office/drawing/2014/main" id="{52D1CA4C-A329-4591-A832-67149DF80E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76071302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03D1BE3-C8FA-4496-BDC7-0512149EA5CE}" type="slidenum">
              <a:rPr lang="fr-BE" smtClean="0"/>
              <a:t>3</a:t>
            </a:fld>
            <a:endParaRPr lang="fr-BE"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428" y="144943"/>
            <a:ext cx="9532882" cy="6739003"/>
          </a:xfrm>
          <a:prstGeom prst="rect">
            <a:avLst/>
          </a:prstGeom>
        </p:spPr>
      </p:pic>
    </p:spTree>
    <p:extLst>
      <p:ext uri="{BB962C8B-B14F-4D97-AF65-F5344CB8AC3E}">
        <p14:creationId xmlns:p14="http://schemas.microsoft.com/office/powerpoint/2010/main" val="1928400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Changement de joueur</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fontScale="70000" lnSpcReduction="20000"/>
          </a:bodyPr>
          <a:lstStyle/>
          <a:p>
            <a:pPr marL="342900" indent="-342900" algn="l">
              <a:lnSpc>
                <a:spcPct val="120000"/>
              </a:lnSpc>
              <a:spcBef>
                <a:spcPts val="600"/>
              </a:spcBef>
              <a:buFont typeface="Arial" panose="020B0604020202020204" pitchFamily="34" charset="0"/>
              <a:buChar char="•"/>
            </a:pPr>
            <a:r>
              <a:rPr lang="fr-BE" dirty="0"/>
              <a:t>Lorsque l’on veut effectuer le changement inverse, cliquez sur le joueur n° 7</a:t>
            </a:r>
          </a:p>
          <a:p>
            <a:pPr marL="342900" indent="-342900" algn="l">
              <a:lnSpc>
                <a:spcPct val="120000"/>
              </a:lnSpc>
              <a:spcBef>
                <a:spcPts val="600"/>
              </a:spcBef>
              <a:buFont typeface="Arial" panose="020B0604020202020204" pitchFamily="34" charset="0"/>
              <a:buChar char="•"/>
            </a:pPr>
            <a:r>
              <a:rPr lang="fr-BE" dirty="0"/>
              <a:t>Cliquez sur “PLAYER SUBSTITUTION” (cadre vert).</a:t>
            </a:r>
          </a:p>
          <a:p>
            <a:pPr marL="342900" indent="-342900" algn="l">
              <a:lnSpc>
                <a:spcPct val="120000"/>
              </a:lnSpc>
              <a:spcBef>
                <a:spcPts val="600"/>
              </a:spcBef>
              <a:buFont typeface="Arial" panose="020B0604020202020204" pitchFamily="34" charset="0"/>
              <a:buChar char="•"/>
            </a:pPr>
            <a:r>
              <a:rPr lang="fr-BE" dirty="0"/>
              <a:t>Immédiatement, vous voyez apparaitre le changement.</a:t>
            </a:r>
          </a:p>
          <a:p>
            <a:pPr marL="342900" indent="-342900" algn="l">
              <a:lnSpc>
                <a:spcPct val="120000"/>
              </a:lnSpc>
              <a:spcBef>
                <a:spcPts val="600"/>
              </a:spcBef>
              <a:buFont typeface="Arial" panose="020B0604020202020204" pitchFamily="34" charset="0"/>
              <a:buChar char="•"/>
            </a:pPr>
            <a:r>
              <a:rPr lang="fr-BE" dirty="0"/>
              <a:t>L’information suivante est affichée</a:t>
            </a:r>
          </a:p>
          <a:p>
            <a:pPr marL="342900" indent="-342900" algn="l">
              <a:lnSpc>
                <a:spcPct val="120000"/>
              </a:lnSpc>
              <a:spcBef>
                <a:spcPts val="600"/>
              </a:spcBef>
              <a:buFont typeface="Arial" panose="020B0604020202020204" pitchFamily="34" charset="0"/>
              <a:buChar char="•"/>
            </a:pPr>
            <a:r>
              <a:rPr lang="fr-BE" dirty="0"/>
              <a:t>Le joueur n° 7 ne peut plus être remplacé de manière régulière pour ce set,</a:t>
            </a:r>
          </a:p>
          <a:p>
            <a:pPr marL="342900" indent="-342900" algn="l">
              <a:lnSpc>
                <a:spcPct val="120000"/>
              </a:lnSpc>
              <a:spcBef>
                <a:spcPts val="600"/>
              </a:spcBef>
              <a:buFont typeface="Arial" panose="020B0604020202020204" pitchFamily="34" charset="0"/>
              <a:buChar char="•"/>
            </a:pPr>
            <a:r>
              <a:rPr lang="fr-BE" dirty="0"/>
              <a:t>Maintenant, effectuer un changement pour le joueur n° 3</a:t>
            </a:r>
          </a:p>
          <a:p>
            <a:pPr marL="342900" indent="-342900" algn="l">
              <a:lnSpc>
                <a:spcPct val="120000"/>
              </a:lnSpc>
              <a:spcBef>
                <a:spcPts val="600"/>
              </a:spcBef>
              <a:buFont typeface="Arial" panose="020B0604020202020204" pitchFamily="34" charset="0"/>
              <a:buChar char="•"/>
            </a:pPr>
            <a:r>
              <a:rPr lang="fr-BE" dirty="0"/>
              <a:t>Vous constatez que le cadre n° 7 est inactif, le remplacement n’est pas possible.</a:t>
            </a:r>
          </a:p>
          <a:p>
            <a:pPr marL="342900" indent="-342900" algn="l">
              <a:lnSpc>
                <a:spcPct val="120000"/>
              </a:lnSpc>
              <a:spcBef>
                <a:spcPts val="600"/>
              </a:spcBef>
              <a:buFont typeface="Arial" panose="020B0604020202020204" pitchFamily="34" charset="0"/>
              <a:buChar char="•"/>
            </a:pPr>
            <a:r>
              <a:rPr lang="fr-BE" dirty="0"/>
              <a:t>Cette action est valable jusqu’à la fin du set</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30</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9" name="Afbeelding 16">
            <a:extLst>
              <a:ext uri="{FF2B5EF4-FFF2-40B4-BE49-F238E27FC236}">
                <a16:creationId xmlns:a16="http://schemas.microsoft.com/office/drawing/2014/main" id="{20924904-79B0-45BA-B17A-64340E496833}"/>
              </a:ext>
            </a:extLst>
          </p:cNvPr>
          <p:cNvPicPr/>
          <p:nvPr/>
        </p:nvPicPr>
        <p:blipFill rotWithShape="1">
          <a:blip r:embed="rId4">
            <a:extLst>
              <a:ext uri="{28A0092B-C50C-407E-A947-70E740481C1C}">
                <a14:useLocalDpi xmlns:a14="http://schemas.microsoft.com/office/drawing/2010/main" val="0"/>
              </a:ext>
            </a:extLst>
          </a:blip>
          <a:srcRect l="573" t="4014" r="-478" b="13617"/>
          <a:stretch/>
        </p:blipFill>
        <p:spPr bwMode="auto">
          <a:xfrm>
            <a:off x="6034482" y="1196178"/>
            <a:ext cx="6062443" cy="5087175"/>
          </a:xfrm>
          <a:prstGeom prst="rect">
            <a:avLst/>
          </a:prstGeom>
          <a:noFill/>
          <a:ln>
            <a:noFill/>
          </a:ln>
          <a:extLst>
            <a:ext uri="{53640926-AAD7-44d8-BBD7-CCE9431645EC}">
              <a14:shadowObscured xmlns:a14="http://schemas.microsoft.com/office/drawing/2010/main" xmlns=""/>
            </a:ext>
          </a:extLst>
        </p:spPr>
      </p:pic>
      <p:pic>
        <p:nvPicPr>
          <p:cNvPr id="16" name="Afbeelding 14">
            <a:extLst>
              <a:ext uri="{FF2B5EF4-FFF2-40B4-BE49-F238E27FC236}">
                <a16:creationId xmlns:a16="http://schemas.microsoft.com/office/drawing/2014/main" id="{77D49313-FF02-4ADA-870B-D86B5D45A3F1}"/>
              </a:ext>
            </a:extLst>
          </p:cNvPr>
          <p:cNvPicPr/>
          <p:nvPr/>
        </p:nvPicPr>
        <p:blipFill rotWithShape="1">
          <a:blip r:embed="rId5">
            <a:extLst>
              <a:ext uri="{28A0092B-C50C-407E-A947-70E740481C1C}">
                <a14:useLocalDpi xmlns:a14="http://schemas.microsoft.com/office/drawing/2010/main" val="0"/>
              </a:ext>
            </a:extLst>
          </a:blip>
          <a:srcRect l="1147" t="2867"/>
          <a:stretch/>
        </p:blipFill>
        <p:spPr bwMode="auto">
          <a:xfrm>
            <a:off x="5945001" y="1342239"/>
            <a:ext cx="6062442" cy="4941114"/>
          </a:xfrm>
          <a:prstGeom prst="rect">
            <a:avLst/>
          </a:prstGeom>
          <a:noFill/>
          <a:ln>
            <a:noFill/>
          </a:ln>
          <a:extLst>
            <a:ext uri="{53640926-AAD7-44d8-BBD7-CCE9431645EC}">
              <a14:shadowObscured xmlns:a14="http://schemas.microsoft.com/office/drawing/2010/main" xmlns=""/>
            </a:ext>
          </a:extLst>
        </p:spPr>
      </p:pic>
      <p:pic>
        <p:nvPicPr>
          <p:cNvPr id="14" name="Afbeelding 12">
            <a:extLst>
              <a:ext uri="{FF2B5EF4-FFF2-40B4-BE49-F238E27FC236}">
                <a16:creationId xmlns:a16="http://schemas.microsoft.com/office/drawing/2014/main" id="{365173BB-5734-40E0-B060-AAE093ADF9D7}"/>
              </a:ext>
            </a:extLst>
          </p:cNvPr>
          <p:cNvPicPr/>
          <p:nvPr/>
        </p:nvPicPr>
        <p:blipFill rotWithShape="1">
          <a:blip r:embed="rId6">
            <a:extLst>
              <a:ext uri="{28A0092B-C50C-407E-A947-70E740481C1C}">
                <a14:useLocalDpi xmlns:a14="http://schemas.microsoft.com/office/drawing/2010/main" val="0"/>
              </a:ext>
            </a:extLst>
          </a:blip>
          <a:srcRect l="573" t="4014" r="-190" b="12471"/>
          <a:stretch/>
        </p:blipFill>
        <p:spPr bwMode="auto">
          <a:xfrm>
            <a:off x="5945001" y="1458232"/>
            <a:ext cx="6062443" cy="4709127"/>
          </a:xfrm>
          <a:prstGeom prst="rect">
            <a:avLst/>
          </a:prstGeom>
          <a:noFill/>
          <a:ln>
            <a:noFill/>
          </a:ln>
          <a:extLst>
            <a:ext uri="{53640926-AAD7-44d8-BBD7-CCE9431645EC}">
              <a14:shadowObscured xmlns:a14="http://schemas.microsoft.com/office/drawing/2010/main" xmlns=""/>
            </a:ext>
          </a:extLst>
        </p:spPr>
      </p:pic>
      <p:pic>
        <p:nvPicPr>
          <p:cNvPr id="17" name="Image 16">
            <a:extLst>
              <a:ext uri="{FF2B5EF4-FFF2-40B4-BE49-F238E27FC236}">
                <a16:creationId xmlns:a16="http://schemas.microsoft.com/office/drawing/2014/main" id="{5F8DC6C2-051B-456D-A362-96DBCB6CD1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88308223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2">
            <a:extLst>
              <a:ext uri="{FF2B5EF4-FFF2-40B4-BE49-F238E27FC236}">
                <a16:creationId xmlns:a16="http://schemas.microsoft.com/office/drawing/2014/main" id="{D2A0BF93-164D-4402-9D16-EDB7E42C3E02}"/>
              </a:ext>
            </a:extLst>
          </p:cNvPr>
          <p:cNvPicPr>
            <a:picLocks noChangeAspect="1"/>
          </p:cNvPicPr>
          <p:nvPr/>
        </p:nvPicPr>
        <p:blipFill>
          <a:blip r:embed="rId3"/>
          <a:stretch>
            <a:fillRect/>
          </a:stretch>
        </p:blipFill>
        <p:spPr>
          <a:xfrm>
            <a:off x="6096000" y="1213061"/>
            <a:ext cx="5811693" cy="5061904"/>
          </a:xfrm>
          <a:prstGeom prst="rect">
            <a:avLst/>
          </a:prstGeom>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Début set 3</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dirty="0"/>
              <a:t>Lorsque vous êtes dans le menu principal, procéder comme pour le set 2</a:t>
            </a:r>
          </a:p>
          <a:p>
            <a:pPr marL="342900" indent="-342900" algn="l">
              <a:lnSpc>
                <a:spcPct val="120000"/>
              </a:lnSpc>
              <a:spcBef>
                <a:spcPts val="600"/>
              </a:spcBef>
              <a:buFont typeface="Arial" panose="020B0604020202020204" pitchFamily="34" charset="0"/>
              <a:buChar char="•"/>
            </a:pPr>
            <a:r>
              <a:rPr lang="fr-BE" dirty="0"/>
              <a:t>N’oubliez pas de vérifier vos rotations et de confirmer vos choix.</a:t>
            </a:r>
          </a:p>
          <a:p>
            <a:pPr marL="342900" indent="-342900" algn="l">
              <a:lnSpc>
                <a:spcPct val="120000"/>
              </a:lnSpc>
              <a:spcBef>
                <a:spcPts val="600"/>
              </a:spcBef>
              <a:buFont typeface="Arial" panose="020B0604020202020204" pitchFamily="34" charset="0"/>
              <a:buChar char="•"/>
            </a:pPr>
            <a:r>
              <a:rPr lang="fr-BE" dirty="0"/>
              <a:t>Pensez au “QUICK PICK”  plus rapide et plus facile.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31</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Afbeelding 17">
            <a:extLst>
              <a:ext uri="{FF2B5EF4-FFF2-40B4-BE49-F238E27FC236}">
                <a16:creationId xmlns:a16="http://schemas.microsoft.com/office/drawing/2014/main" id="{3561FA03-6B5E-4695-A194-667E4EE25CC9}"/>
              </a:ext>
            </a:extLst>
          </p:cNvPr>
          <p:cNvPicPr/>
          <p:nvPr/>
        </p:nvPicPr>
        <p:blipFill rotWithShape="1">
          <a:blip r:embed="rId5">
            <a:extLst>
              <a:ext uri="{28A0092B-C50C-407E-A947-70E740481C1C}">
                <a14:useLocalDpi xmlns:a14="http://schemas.microsoft.com/office/drawing/2010/main" val="0"/>
              </a:ext>
            </a:extLst>
          </a:blip>
          <a:srcRect l="331" t="3968" r="793" b="29233"/>
          <a:stretch/>
        </p:blipFill>
        <p:spPr bwMode="auto">
          <a:xfrm>
            <a:off x="6096000" y="1196179"/>
            <a:ext cx="5838914" cy="5143290"/>
          </a:xfrm>
          <a:prstGeom prst="rect">
            <a:avLst/>
          </a:prstGeom>
          <a:noFill/>
          <a:ln>
            <a:noFill/>
          </a:ln>
          <a:extLst>
            <a:ext uri="{53640926-AAD7-44d8-BBD7-CCE9431645EC}">
              <a14:shadowObscured xmlns:a14="http://schemas.microsoft.com/office/drawing/2010/main" xmlns=""/>
            </a:ext>
          </a:extLst>
        </p:spPr>
      </p:pic>
      <p:pic>
        <p:nvPicPr>
          <p:cNvPr id="13" name="Image 12">
            <a:extLst>
              <a:ext uri="{FF2B5EF4-FFF2-40B4-BE49-F238E27FC236}">
                <a16:creationId xmlns:a16="http://schemas.microsoft.com/office/drawing/2014/main" id="{394015B3-144F-4AF3-9DC4-6462260289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377014177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Sanctions – Retard de jeu</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1493618"/>
            <a:ext cx="5522752" cy="4311942"/>
          </a:xfrm>
        </p:spPr>
        <p:txBody>
          <a:bodyPr>
            <a:normAutofit fontScale="70000" lnSpcReduction="20000"/>
          </a:bodyPr>
          <a:lstStyle/>
          <a:p>
            <a:pPr marL="342900" indent="-342900" algn="l">
              <a:lnSpc>
                <a:spcPct val="120000"/>
              </a:lnSpc>
              <a:spcBef>
                <a:spcPts val="600"/>
              </a:spcBef>
              <a:buFont typeface="Arial" panose="020B0604020202020204" pitchFamily="34" charset="0"/>
              <a:buChar char="•"/>
            </a:pPr>
            <a:r>
              <a:rPr lang="fr-BE" sz="2600" dirty="0"/>
              <a:t>Au score de 2-5, une pénalité pour retard de jeu est infligée.</a:t>
            </a:r>
          </a:p>
          <a:p>
            <a:pPr marL="342900" indent="-342900" algn="l">
              <a:lnSpc>
                <a:spcPct val="120000"/>
              </a:lnSpc>
              <a:spcBef>
                <a:spcPts val="600"/>
              </a:spcBef>
              <a:buFont typeface="Arial" panose="020B0604020202020204" pitchFamily="34" charset="0"/>
              <a:buChar char="•"/>
            </a:pPr>
            <a:r>
              <a:rPr lang="fr-BE" sz="2600" dirty="0"/>
              <a:t>Cliquez sur l’horloge pointillée de l’équipe concernée (A ou B)</a:t>
            </a:r>
          </a:p>
          <a:p>
            <a:pPr marL="342900" indent="-342900" algn="l">
              <a:lnSpc>
                <a:spcPct val="120000"/>
              </a:lnSpc>
              <a:spcBef>
                <a:spcPts val="600"/>
              </a:spcBef>
              <a:buFont typeface="Arial" panose="020B0604020202020204" pitchFamily="34" charset="0"/>
              <a:buChar char="•"/>
            </a:pPr>
            <a:r>
              <a:rPr lang="fr-BE" sz="2600" dirty="0"/>
              <a:t>Confirmez chaque fois l’opération.</a:t>
            </a:r>
          </a:p>
          <a:p>
            <a:pPr marL="342900" indent="-342900" algn="l">
              <a:lnSpc>
                <a:spcPct val="120000"/>
              </a:lnSpc>
              <a:spcBef>
                <a:spcPts val="600"/>
              </a:spcBef>
              <a:buFont typeface="Arial" panose="020B0604020202020204" pitchFamily="34" charset="0"/>
              <a:buChar char="•"/>
            </a:pPr>
            <a:r>
              <a:rPr lang="fr-BE" sz="2600" dirty="0"/>
              <a:t>Le chiffre 1 s’affiche à côté de l’horloge pointillée.</a:t>
            </a:r>
          </a:p>
          <a:p>
            <a:pPr marL="342900" indent="-342900" algn="l">
              <a:lnSpc>
                <a:spcPct val="120000"/>
              </a:lnSpc>
              <a:spcBef>
                <a:spcPts val="600"/>
              </a:spcBef>
              <a:buFont typeface="Arial" panose="020B0604020202020204" pitchFamily="34" charset="0"/>
              <a:buChar char="•"/>
            </a:pPr>
            <a:r>
              <a:rPr lang="fr-BE" sz="2600" dirty="0"/>
              <a:t>L’équipe A écope d’une carte jaune pour retard de jeu.</a:t>
            </a:r>
          </a:p>
          <a:p>
            <a:pPr marL="342900" indent="-342900" algn="l">
              <a:lnSpc>
                <a:spcPct val="120000"/>
              </a:lnSpc>
              <a:spcBef>
                <a:spcPts val="600"/>
              </a:spcBef>
              <a:buFont typeface="Arial" panose="020B0604020202020204" pitchFamily="34" charset="0"/>
              <a:buChar char="•"/>
            </a:pPr>
            <a:r>
              <a:rPr lang="fr-BE" sz="2600" dirty="0"/>
              <a:t>Si vous allez dans le menu principal et sélectionnez “SANCTIONS” vous voyez que la pénalité est bien inscrite.</a:t>
            </a:r>
          </a:p>
          <a:p>
            <a:pPr marL="342900" indent="-342900" algn="l">
              <a:lnSpc>
                <a:spcPct val="120000"/>
              </a:lnSpc>
              <a:spcBef>
                <a:spcPts val="600"/>
              </a:spcBef>
              <a:buFont typeface="Arial" panose="020B0604020202020204" pitchFamily="34" charset="0"/>
              <a:buChar char="•"/>
            </a:pPr>
            <a:r>
              <a:rPr lang="fr-BE" sz="2600" dirty="0"/>
              <a:t>Cette action permet le contrôle par l’arbitre.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32</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2">
            <a:extLst>
              <a:ext uri="{FF2B5EF4-FFF2-40B4-BE49-F238E27FC236}">
                <a16:creationId xmlns:a16="http://schemas.microsoft.com/office/drawing/2014/main" id="{6A7A1B6F-C271-4FC0-8D06-EFCA2DB1F7E9}"/>
              </a:ext>
            </a:extLst>
          </p:cNvPr>
          <p:cNvPicPr/>
          <p:nvPr/>
        </p:nvPicPr>
        <p:blipFill rotWithShape="1">
          <a:blip r:embed="rId4">
            <a:extLst>
              <a:ext uri="{28A0092B-C50C-407E-A947-70E740481C1C}">
                <a14:useLocalDpi xmlns:a14="http://schemas.microsoft.com/office/drawing/2010/main" val="0"/>
              </a:ext>
            </a:extLst>
          </a:blip>
          <a:srcRect l="-144" t="3058" r="-763" b="13426"/>
          <a:stretch/>
        </p:blipFill>
        <p:spPr bwMode="auto">
          <a:xfrm>
            <a:off x="6031684" y="1196179"/>
            <a:ext cx="5939406" cy="4978118"/>
          </a:xfrm>
          <a:prstGeom prst="rect">
            <a:avLst/>
          </a:prstGeom>
          <a:noFill/>
          <a:ln>
            <a:noFill/>
          </a:ln>
          <a:extLst>
            <a:ext uri="{53640926-AAD7-44d8-BBD7-CCE9431645EC}">
              <a14:shadowObscured xmlns:a14="http://schemas.microsoft.com/office/drawing/2010/main" xmlns=""/>
            </a:ext>
          </a:extLst>
        </p:spPr>
      </p:pic>
      <p:pic>
        <p:nvPicPr>
          <p:cNvPr id="9" name="Afbeelding 13">
            <a:extLst>
              <a:ext uri="{FF2B5EF4-FFF2-40B4-BE49-F238E27FC236}">
                <a16:creationId xmlns:a16="http://schemas.microsoft.com/office/drawing/2014/main" id="{C96BB918-A5FF-470C-8A9A-84B8D4FAA894}"/>
              </a:ext>
            </a:extLst>
          </p:cNvPr>
          <p:cNvPicPr/>
          <p:nvPr/>
        </p:nvPicPr>
        <p:blipFill rotWithShape="1">
          <a:blip r:embed="rId5">
            <a:extLst>
              <a:ext uri="{28A0092B-C50C-407E-A947-70E740481C1C}">
                <a14:useLocalDpi xmlns:a14="http://schemas.microsoft.com/office/drawing/2010/main" val="0"/>
              </a:ext>
            </a:extLst>
          </a:blip>
          <a:srcRect l="287" t="4014"/>
          <a:stretch/>
        </p:blipFill>
        <p:spPr bwMode="auto">
          <a:xfrm>
            <a:off x="6096000" y="1196180"/>
            <a:ext cx="5965853" cy="4906820"/>
          </a:xfrm>
          <a:prstGeom prst="rect">
            <a:avLst/>
          </a:prstGeom>
          <a:noFill/>
          <a:ln>
            <a:noFill/>
          </a:ln>
          <a:extLst>
            <a:ext uri="{53640926-AAD7-44d8-BBD7-CCE9431645EC}">
              <a14:shadowObscured xmlns:a14="http://schemas.microsoft.com/office/drawing/2010/main" xmlns=""/>
            </a:ext>
          </a:extLst>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420272341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7"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Sanctions – Carte jaune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1493618"/>
            <a:ext cx="5522752" cy="4311942"/>
          </a:xfrm>
        </p:spPr>
        <p:txBody>
          <a:bodyPr>
            <a:normAutofit fontScale="92500" lnSpcReduction="10000"/>
          </a:bodyPr>
          <a:lstStyle/>
          <a:p>
            <a:pPr marL="342900" indent="-342900" algn="l">
              <a:lnSpc>
                <a:spcPct val="120000"/>
              </a:lnSpc>
              <a:spcBef>
                <a:spcPts val="600"/>
              </a:spcBef>
              <a:buFont typeface="Arial" panose="020B0604020202020204" pitchFamily="34" charset="0"/>
              <a:buChar char="•"/>
            </a:pPr>
            <a:r>
              <a:rPr lang="fr-BE" dirty="0"/>
              <a:t>Au score de 4-7, nous donnons une carte jaune au joueur n° 5 de l’équipe A</a:t>
            </a:r>
          </a:p>
          <a:p>
            <a:pPr marL="342900" indent="-342900" algn="l">
              <a:lnSpc>
                <a:spcPct val="120000"/>
              </a:lnSpc>
              <a:spcBef>
                <a:spcPts val="600"/>
              </a:spcBef>
              <a:buFont typeface="Arial" panose="020B0604020202020204" pitchFamily="34" charset="0"/>
              <a:buChar char="•"/>
            </a:pPr>
            <a:r>
              <a:rPr lang="fr-BE" dirty="0"/>
              <a:t>Cliquez sur le joueur n° 5</a:t>
            </a:r>
          </a:p>
          <a:p>
            <a:pPr marL="342900" indent="-342900" algn="l">
              <a:lnSpc>
                <a:spcPct val="120000"/>
              </a:lnSpc>
              <a:spcBef>
                <a:spcPts val="600"/>
              </a:spcBef>
              <a:buFont typeface="Arial" panose="020B0604020202020204" pitchFamily="34" charset="0"/>
              <a:buChar char="•"/>
            </a:pPr>
            <a:r>
              <a:rPr lang="fr-BE" dirty="0"/>
              <a:t>Cliquez sur le rectangle rouge “PLAYER SANCTION”</a:t>
            </a:r>
          </a:p>
          <a:p>
            <a:pPr marL="342900" indent="-342900" algn="l">
              <a:lnSpc>
                <a:spcPct val="120000"/>
              </a:lnSpc>
              <a:spcBef>
                <a:spcPts val="600"/>
              </a:spcBef>
              <a:buFont typeface="Arial" panose="020B0604020202020204" pitchFamily="34" charset="0"/>
              <a:buChar char="•"/>
            </a:pPr>
            <a:r>
              <a:rPr lang="fr-BE" dirty="0"/>
              <a:t>Une nouvelle fenêtre s’ouvre</a:t>
            </a:r>
          </a:p>
          <a:p>
            <a:pPr marL="342900" indent="-342900" algn="l">
              <a:lnSpc>
                <a:spcPct val="120000"/>
              </a:lnSpc>
              <a:spcBef>
                <a:spcPts val="600"/>
              </a:spcBef>
              <a:buFont typeface="Arial" panose="020B0604020202020204" pitchFamily="34" charset="0"/>
              <a:buChar char="•"/>
            </a:pPr>
            <a:r>
              <a:rPr lang="fr-BE" dirty="0"/>
              <a:t>Choisissez “WARNING” (avertissement) jaune</a:t>
            </a:r>
          </a:p>
          <a:p>
            <a:pPr marL="342900" indent="-342900" algn="l">
              <a:lnSpc>
                <a:spcPct val="120000"/>
              </a:lnSpc>
              <a:spcBef>
                <a:spcPts val="600"/>
              </a:spcBef>
              <a:buFont typeface="Arial" panose="020B0604020202020204" pitchFamily="34" charset="0"/>
              <a:buChar char="•"/>
            </a:pPr>
            <a:r>
              <a:rPr lang="fr-BE" dirty="0"/>
              <a:t>Vous voyez un carton jaune apparaitre dans la case du joueur n° 5.</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33</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3" name="Afbeelding 14">
            <a:extLst>
              <a:ext uri="{FF2B5EF4-FFF2-40B4-BE49-F238E27FC236}">
                <a16:creationId xmlns:a16="http://schemas.microsoft.com/office/drawing/2014/main" id="{A6705369-D36A-4DCA-93E9-71D4D129926C}"/>
              </a:ext>
            </a:extLst>
          </p:cNvPr>
          <p:cNvPicPr/>
          <p:nvPr/>
        </p:nvPicPr>
        <p:blipFill rotWithShape="1">
          <a:blip r:embed="rId5">
            <a:extLst>
              <a:ext uri="{28A0092B-C50C-407E-A947-70E740481C1C}">
                <a14:useLocalDpi xmlns:a14="http://schemas.microsoft.com/office/drawing/2010/main" val="0"/>
              </a:ext>
            </a:extLst>
          </a:blip>
          <a:srcRect t="4204" r="525" b="14000"/>
          <a:stretch/>
        </p:blipFill>
        <p:spPr bwMode="auto">
          <a:xfrm>
            <a:off x="6095998" y="1217214"/>
            <a:ext cx="5908648" cy="4403410"/>
          </a:xfrm>
          <a:prstGeom prst="rect">
            <a:avLst/>
          </a:prstGeom>
          <a:noFill/>
          <a:ln>
            <a:noFill/>
          </a:ln>
          <a:extLst>
            <a:ext uri="{53640926-AAD7-44d8-BBD7-CCE9431645EC}">
              <a14:shadowObscured xmlns:a14="http://schemas.microsoft.com/office/drawing/2010/main" xmlns=""/>
            </a:ext>
          </a:extLst>
        </p:spPr>
      </p:pic>
      <p:pic>
        <p:nvPicPr>
          <p:cNvPr id="11" name="Afbeelding 12">
            <a:extLst>
              <a:ext uri="{FF2B5EF4-FFF2-40B4-BE49-F238E27FC236}">
                <a16:creationId xmlns:a16="http://schemas.microsoft.com/office/drawing/2014/main" id="{D8D4D993-831C-4522-848B-A84B4D09D895}"/>
              </a:ext>
            </a:extLst>
          </p:cNvPr>
          <p:cNvPicPr/>
          <p:nvPr/>
        </p:nvPicPr>
        <p:blipFill rotWithShape="1">
          <a:blip r:embed="rId6">
            <a:extLst>
              <a:ext uri="{28A0092B-C50C-407E-A947-70E740481C1C}">
                <a14:useLocalDpi xmlns:a14="http://schemas.microsoft.com/office/drawing/2010/main" val="0"/>
              </a:ext>
            </a:extLst>
          </a:blip>
          <a:srcRect l="1147" t="2867"/>
          <a:stretch/>
        </p:blipFill>
        <p:spPr bwMode="auto">
          <a:xfrm>
            <a:off x="6095996" y="1359017"/>
            <a:ext cx="5908647" cy="3892491"/>
          </a:xfrm>
          <a:prstGeom prst="rect">
            <a:avLst/>
          </a:prstGeom>
          <a:noFill/>
          <a:ln>
            <a:noFill/>
          </a:ln>
          <a:extLst>
            <a:ext uri="{53640926-AAD7-44d8-BBD7-CCE9431645EC}">
              <a14:shadowObscured xmlns:a14="http://schemas.microsoft.com/office/drawing/2010/main" xmlns=""/>
            </a:ext>
          </a:extLst>
        </p:spPr>
      </p:pic>
      <p:pic>
        <p:nvPicPr>
          <p:cNvPr id="12" name="Afbeelding 15">
            <a:extLst>
              <a:ext uri="{FF2B5EF4-FFF2-40B4-BE49-F238E27FC236}">
                <a16:creationId xmlns:a16="http://schemas.microsoft.com/office/drawing/2014/main" id="{75CCEDA7-0D0B-4D30-A268-80B0FF038936}"/>
              </a:ext>
            </a:extLst>
          </p:cNvPr>
          <p:cNvPicPr/>
          <p:nvPr/>
        </p:nvPicPr>
        <p:blipFill rotWithShape="1">
          <a:blip r:embed="rId7">
            <a:extLst>
              <a:ext uri="{28A0092B-C50C-407E-A947-70E740481C1C}">
                <a14:useLocalDpi xmlns:a14="http://schemas.microsoft.com/office/drawing/2010/main" val="0"/>
              </a:ext>
            </a:extLst>
          </a:blip>
          <a:srcRect l="430" t="2867"/>
          <a:stretch/>
        </p:blipFill>
        <p:spPr bwMode="auto">
          <a:xfrm>
            <a:off x="6096000" y="2348917"/>
            <a:ext cx="5908643" cy="3671624"/>
          </a:xfrm>
          <a:prstGeom prst="rect">
            <a:avLst/>
          </a:prstGeom>
          <a:noFill/>
          <a:ln>
            <a:noFill/>
          </a:ln>
          <a:extLst>
            <a:ext uri="{53640926-AAD7-44d8-BBD7-CCE9431645EC}">
              <a14:shadowObscured xmlns:a14="http://schemas.microsoft.com/office/drawing/2010/main" xmlns=""/>
            </a:ext>
          </a:extLst>
        </p:spPr>
      </p:pic>
      <p:pic>
        <p:nvPicPr>
          <p:cNvPr id="14" name="Afbeelding 16">
            <a:extLst>
              <a:ext uri="{FF2B5EF4-FFF2-40B4-BE49-F238E27FC236}">
                <a16:creationId xmlns:a16="http://schemas.microsoft.com/office/drawing/2014/main" id="{C11482E2-2F4D-42E2-A4D4-88157330CA7E}"/>
              </a:ext>
            </a:extLst>
          </p:cNvPr>
          <p:cNvPicPr/>
          <p:nvPr/>
        </p:nvPicPr>
        <p:blipFill rotWithShape="1">
          <a:blip r:embed="rId8">
            <a:extLst>
              <a:ext uri="{28A0092B-C50C-407E-A947-70E740481C1C}">
                <a14:useLocalDpi xmlns:a14="http://schemas.microsoft.com/office/drawing/2010/main" val="0"/>
              </a:ext>
            </a:extLst>
          </a:blip>
          <a:srcRect t="2294" r="-764" b="13235"/>
          <a:stretch/>
        </p:blipFill>
        <p:spPr bwMode="auto">
          <a:xfrm>
            <a:off x="6095999" y="1606492"/>
            <a:ext cx="5967370" cy="482557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65580832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9"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Sanctions – Carte rouge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1493618"/>
            <a:ext cx="5522752" cy="4311942"/>
          </a:xfrm>
        </p:spPr>
        <p:txBody>
          <a:bodyPr>
            <a:normAutofit fontScale="92500" lnSpcReduction="20000"/>
          </a:bodyPr>
          <a:lstStyle/>
          <a:p>
            <a:pPr marL="342900" indent="-342900" algn="l">
              <a:lnSpc>
                <a:spcPct val="120000"/>
              </a:lnSpc>
              <a:spcBef>
                <a:spcPts val="600"/>
              </a:spcBef>
              <a:buFont typeface="Arial" panose="020B0604020202020204" pitchFamily="34" charset="0"/>
              <a:buChar char="•"/>
            </a:pPr>
            <a:r>
              <a:rPr lang="fr-BE" dirty="0"/>
              <a:t>Au score de 8-10 nous donnons une carte rouge au joueur n° 1 de l’équipe B,</a:t>
            </a:r>
          </a:p>
          <a:p>
            <a:pPr marL="342900" indent="-342900" algn="l">
              <a:lnSpc>
                <a:spcPct val="120000"/>
              </a:lnSpc>
              <a:spcBef>
                <a:spcPts val="600"/>
              </a:spcBef>
              <a:buFont typeface="Arial" panose="020B0604020202020204" pitchFamily="34" charset="0"/>
              <a:buChar char="•"/>
            </a:pPr>
            <a:r>
              <a:rPr lang="fr-BE" dirty="0"/>
              <a:t>Cliquez sur la case du joueur n° 1,</a:t>
            </a:r>
          </a:p>
          <a:p>
            <a:pPr marL="342900" indent="-342900" algn="l">
              <a:lnSpc>
                <a:spcPct val="120000"/>
              </a:lnSpc>
              <a:spcBef>
                <a:spcPts val="600"/>
              </a:spcBef>
              <a:buFont typeface="Arial" panose="020B0604020202020204" pitchFamily="34" charset="0"/>
              <a:buChar char="•"/>
            </a:pPr>
            <a:r>
              <a:rPr lang="fr-BE" dirty="0"/>
              <a:t>Cliquez sur le rectangle rouge “SANCTION PLAYER”,</a:t>
            </a:r>
          </a:p>
          <a:p>
            <a:pPr marL="342900" indent="-342900" algn="l">
              <a:lnSpc>
                <a:spcPct val="120000"/>
              </a:lnSpc>
              <a:spcBef>
                <a:spcPts val="600"/>
              </a:spcBef>
              <a:buFont typeface="Arial" panose="020B0604020202020204" pitchFamily="34" charset="0"/>
              <a:buChar char="•"/>
            </a:pPr>
            <a:r>
              <a:rPr lang="fr-BE" dirty="0"/>
              <a:t>Une nouvelle fenêtre s’ouvre,</a:t>
            </a:r>
          </a:p>
          <a:p>
            <a:pPr marL="342900" indent="-342900" algn="l">
              <a:lnSpc>
                <a:spcPct val="120000"/>
              </a:lnSpc>
              <a:spcBef>
                <a:spcPts val="600"/>
              </a:spcBef>
              <a:buFont typeface="Arial" panose="020B0604020202020204" pitchFamily="34" charset="0"/>
              <a:buChar char="•"/>
            </a:pPr>
            <a:r>
              <a:rPr lang="fr-BE" dirty="0"/>
              <a:t>Vous choisissez “SANCTION” rouge,</a:t>
            </a:r>
          </a:p>
          <a:p>
            <a:pPr marL="342900" indent="-342900" algn="l">
              <a:lnSpc>
                <a:spcPct val="120000"/>
              </a:lnSpc>
              <a:spcBef>
                <a:spcPts val="600"/>
              </a:spcBef>
              <a:buFont typeface="Arial" panose="020B0604020202020204" pitchFamily="34" charset="0"/>
              <a:buChar char="•"/>
            </a:pPr>
            <a:r>
              <a:rPr lang="fr-BE" dirty="0"/>
              <a:t>Vous voyez un carton rouge apparaitre dans la case du joueur n° 1.</a:t>
            </a:r>
          </a:p>
          <a:p>
            <a:pPr marL="342900" indent="-342900" algn="l">
              <a:lnSpc>
                <a:spcPct val="120000"/>
              </a:lnSpc>
              <a:spcBef>
                <a:spcPts val="600"/>
              </a:spcBef>
              <a:buFont typeface="Arial" panose="020B0604020202020204" pitchFamily="34" charset="0"/>
              <a:buChar char="•"/>
            </a:pPr>
            <a:r>
              <a:rPr lang="fr-BE" dirty="0"/>
              <a:t>L’équipe A engrange un point et obtient le service.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34</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5" name="Afbeelding 12">
            <a:extLst>
              <a:ext uri="{FF2B5EF4-FFF2-40B4-BE49-F238E27FC236}">
                <a16:creationId xmlns:a16="http://schemas.microsoft.com/office/drawing/2014/main" id="{8AF0A978-E02C-4AAB-9153-838C41CDE58B}"/>
              </a:ext>
            </a:extLst>
          </p:cNvPr>
          <p:cNvPicPr/>
          <p:nvPr/>
        </p:nvPicPr>
        <p:blipFill rotWithShape="1">
          <a:blip r:embed="rId5">
            <a:extLst>
              <a:ext uri="{28A0092B-C50C-407E-A947-70E740481C1C}">
                <a14:useLocalDpi xmlns:a14="http://schemas.microsoft.com/office/drawing/2010/main" val="0"/>
              </a:ext>
            </a:extLst>
          </a:blip>
          <a:srcRect l="143" t="2676" r="-1194" b="12279"/>
          <a:stretch/>
        </p:blipFill>
        <p:spPr bwMode="auto">
          <a:xfrm>
            <a:off x="6048896" y="1206841"/>
            <a:ext cx="5949287" cy="4816454"/>
          </a:xfrm>
          <a:prstGeom prst="rect">
            <a:avLst/>
          </a:prstGeom>
          <a:noFill/>
          <a:ln>
            <a:noFill/>
          </a:ln>
          <a:extLst>
            <a:ext uri="{53640926-AAD7-44d8-BBD7-CCE9431645EC}">
              <a14:shadowObscured xmlns:a14="http://schemas.microsoft.com/office/drawing/2010/main" xmlns=""/>
            </a:ext>
          </a:extLst>
        </p:spPr>
      </p:pic>
      <p:pic>
        <p:nvPicPr>
          <p:cNvPr id="16" name="Afbeelding 14">
            <a:extLst>
              <a:ext uri="{FF2B5EF4-FFF2-40B4-BE49-F238E27FC236}">
                <a16:creationId xmlns:a16="http://schemas.microsoft.com/office/drawing/2014/main" id="{32D318EA-6B52-4C78-89CF-31C10F44DA68}"/>
              </a:ext>
            </a:extLst>
          </p:cNvPr>
          <p:cNvPicPr/>
          <p:nvPr/>
        </p:nvPicPr>
        <p:blipFill rotWithShape="1">
          <a:blip r:embed="rId6">
            <a:extLst>
              <a:ext uri="{28A0092B-C50C-407E-A947-70E740481C1C}">
                <a14:useLocalDpi xmlns:a14="http://schemas.microsoft.com/office/drawing/2010/main" val="0"/>
              </a:ext>
            </a:extLst>
          </a:blip>
          <a:srcRect l="1147" t="2867"/>
          <a:stretch/>
        </p:blipFill>
        <p:spPr bwMode="auto">
          <a:xfrm>
            <a:off x="6048895" y="1196179"/>
            <a:ext cx="5949287" cy="3879160"/>
          </a:xfrm>
          <a:prstGeom prst="rect">
            <a:avLst/>
          </a:prstGeom>
          <a:noFill/>
          <a:ln>
            <a:noFill/>
          </a:ln>
          <a:extLst>
            <a:ext uri="{53640926-AAD7-44d8-BBD7-CCE9431645EC}">
              <a14:shadowObscured xmlns:a14="http://schemas.microsoft.com/office/drawing/2010/main" xmlns=""/>
            </a:ext>
          </a:extLst>
        </p:spPr>
      </p:pic>
      <p:pic>
        <p:nvPicPr>
          <p:cNvPr id="17" name="Afbeelding 13">
            <a:extLst>
              <a:ext uri="{FF2B5EF4-FFF2-40B4-BE49-F238E27FC236}">
                <a16:creationId xmlns:a16="http://schemas.microsoft.com/office/drawing/2014/main" id="{54C1454C-2909-4014-BE9A-9DDB41E429E1}"/>
              </a:ext>
            </a:extLst>
          </p:cNvPr>
          <p:cNvPicPr/>
          <p:nvPr/>
        </p:nvPicPr>
        <p:blipFill rotWithShape="1">
          <a:blip r:embed="rId7">
            <a:extLst>
              <a:ext uri="{28A0092B-C50C-407E-A947-70E740481C1C}">
                <a14:useLocalDpi xmlns:a14="http://schemas.microsoft.com/office/drawing/2010/main" val="0"/>
              </a:ext>
            </a:extLst>
          </a:blip>
          <a:srcRect l="430" t="2867"/>
          <a:stretch/>
        </p:blipFill>
        <p:spPr bwMode="auto">
          <a:xfrm>
            <a:off x="6048894" y="1845578"/>
            <a:ext cx="5949290" cy="3518804"/>
          </a:xfrm>
          <a:prstGeom prst="rect">
            <a:avLst/>
          </a:prstGeom>
          <a:noFill/>
          <a:ln>
            <a:noFill/>
          </a:ln>
          <a:extLst>
            <a:ext uri="{53640926-AAD7-44d8-BBD7-CCE9431645EC}">
              <a14:shadowObscured xmlns:a14="http://schemas.microsoft.com/office/drawing/2010/main" xmlns=""/>
            </a:ext>
          </a:extLst>
        </p:spPr>
      </p:pic>
      <p:pic>
        <p:nvPicPr>
          <p:cNvPr id="18" name="Afbeelding 17">
            <a:extLst>
              <a:ext uri="{FF2B5EF4-FFF2-40B4-BE49-F238E27FC236}">
                <a16:creationId xmlns:a16="http://schemas.microsoft.com/office/drawing/2014/main" id="{3C50D447-D57D-479B-8BDB-2C02243AE222}"/>
              </a:ext>
            </a:extLst>
          </p:cNvPr>
          <p:cNvPicPr/>
          <p:nvPr/>
        </p:nvPicPr>
        <p:blipFill rotWithShape="1">
          <a:blip r:embed="rId8">
            <a:extLst>
              <a:ext uri="{28A0092B-C50C-407E-A947-70E740481C1C}">
                <a14:useLocalDpi xmlns:a14="http://schemas.microsoft.com/office/drawing/2010/main" val="0"/>
              </a:ext>
            </a:extLst>
          </a:blip>
          <a:srcRect l="1" t="3631" r="-2055" b="12662"/>
          <a:stretch/>
        </p:blipFill>
        <p:spPr bwMode="auto">
          <a:xfrm>
            <a:off x="6048893" y="1342239"/>
            <a:ext cx="5996393" cy="511485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64058166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9"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4">
            <a:extLst>
              <a:ext uri="{FF2B5EF4-FFF2-40B4-BE49-F238E27FC236}">
                <a16:creationId xmlns:a16="http://schemas.microsoft.com/office/drawing/2014/main" id="{DE299214-3B33-4A57-A5D7-1260F9C0CD8A}"/>
              </a:ext>
            </a:extLst>
          </p:cNvPr>
          <p:cNvPicPr/>
          <p:nvPr/>
        </p:nvPicPr>
        <p:blipFill rotWithShape="1">
          <a:blip r:embed="rId3">
            <a:extLst>
              <a:ext uri="{28A0092B-C50C-407E-A947-70E740481C1C}">
                <a14:useLocalDpi xmlns:a14="http://schemas.microsoft.com/office/drawing/2010/main" val="0"/>
              </a:ext>
            </a:extLst>
          </a:blip>
          <a:srcRect l="-287" t="2867" r="-1194" b="14190"/>
          <a:stretch/>
        </p:blipFill>
        <p:spPr bwMode="auto">
          <a:xfrm>
            <a:off x="6143102" y="1196179"/>
            <a:ext cx="5855083" cy="4891290"/>
          </a:xfrm>
          <a:prstGeom prst="rect">
            <a:avLst/>
          </a:prstGeom>
          <a:noFill/>
          <a:ln>
            <a:noFill/>
          </a:ln>
          <a:extLst>
            <a:ext uri="{53640926-AAD7-44d8-BBD7-CCE9431645EC}">
              <a14:shadowObscured xmlns:a14="http://schemas.microsoft.com/office/drawing/2010/main" xmlns=""/>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Sanctions – jaune-rouge (1 main)</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1493618"/>
            <a:ext cx="5522752" cy="4311942"/>
          </a:xfrm>
        </p:spPr>
        <p:txBody>
          <a:bodyPr>
            <a:normAutofit fontScale="62500" lnSpcReduction="20000"/>
          </a:bodyPr>
          <a:lstStyle/>
          <a:p>
            <a:pPr marL="342900" indent="-342900" algn="l">
              <a:lnSpc>
                <a:spcPct val="120000"/>
              </a:lnSpc>
              <a:spcBef>
                <a:spcPts val="600"/>
              </a:spcBef>
              <a:buFont typeface="Arial" panose="020B0604020202020204" pitchFamily="34" charset="0"/>
              <a:buChar char="•"/>
            </a:pPr>
            <a:r>
              <a:rPr lang="fr-BE" dirty="0"/>
              <a:t>Au score de 10-18, nous donnons cartes jaune et rouge (1 main) au joueur n° 1 de l’équipe A,</a:t>
            </a:r>
          </a:p>
          <a:p>
            <a:pPr marL="342900" indent="-342900" algn="l">
              <a:lnSpc>
                <a:spcPct val="120000"/>
              </a:lnSpc>
              <a:spcBef>
                <a:spcPts val="600"/>
              </a:spcBef>
              <a:buFont typeface="Arial" panose="020B0604020202020204" pitchFamily="34" charset="0"/>
              <a:buChar char="•"/>
            </a:pPr>
            <a:r>
              <a:rPr lang="fr-BE" dirty="0"/>
              <a:t>Cliquez sur le joueur n° 1,</a:t>
            </a:r>
          </a:p>
          <a:p>
            <a:pPr marL="342900" indent="-342900" algn="l">
              <a:lnSpc>
                <a:spcPct val="120000"/>
              </a:lnSpc>
              <a:spcBef>
                <a:spcPts val="600"/>
              </a:spcBef>
              <a:buFont typeface="Arial" panose="020B0604020202020204" pitchFamily="34" charset="0"/>
              <a:buChar char="•"/>
            </a:pPr>
            <a:r>
              <a:rPr lang="fr-BE" dirty="0"/>
              <a:t>Cliquez sur le rectangle rouge “PLAYER SANCTION”,</a:t>
            </a:r>
          </a:p>
          <a:p>
            <a:pPr marL="342900" indent="-342900" algn="l">
              <a:lnSpc>
                <a:spcPct val="120000"/>
              </a:lnSpc>
              <a:spcBef>
                <a:spcPts val="600"/>
              </a:spcBef>
              <a:buFont typeface="Arial" panose="020B0604020202020204" pitchFamily="34" charset="0"/>
              <a:buChar char="•"/>
            </a:pPr>
            <a:r>
              <a:rPr lang="fr-BE" dirty="0"/>
              <a:t>Une nouvelle fenêtre s’ouvre,</a:t>
            </a:r>
          </a:p>
          <a:p>
            <a:pPr marL="342900" indent="-342900" algn="l">
              <a:lnSpc>
                <a:spcPct val="120000"/>
              </a:lnSpc>
              <a:spcBef>
                <a:spcPts val="600"/>
              </a:spcBef>
              <a:buFont typeface="Arial" panose="020B0604020202020204" pitchFamily="34" charset="0"/>
              <a:buChar char="•"/>
            </a:pPr>
            <a:r>
              <a:rPr lang="fr-BE" dirty="0"/>
              <a:t>Vous choisissez “EXPULSION” (jaune-rouge dans le coin gauche),</a:t>
            </a:r>
          </a:p>
          <a:p>
            <a:pPr marL="342900" indent="-342900" algn="l">
              <a:lnSpc>
                <a:spcPct val="120000"/>
              </a:lnSpc>
              <a:spcBef>
                <a:spcPts val="600"/>
              </a:spcBef>
              <a:buFont typeface="Arial" panose="020B0604020202020204" pitchFamily="34" charset="0"/>
              <a:buChar char="•"/>
            </a:pPr>
            <a:r>
              <a:rPr lang="fr-BE" dirty="0"/>
              <a:t>Vous constatez aussi que ce joueur ne peut pas avoir la carte jaune (grisé) car elle a déjà été donnée au joueur n° 5</a:t>
            </a:r>
          </a:p>
          <a:p>
            <a:pPr marL="342900" indent="-342900" algn="l">
              <a:lnSpc>
                <a:spcPct val="120000"/>
              </a:lnSpc>
              <a:spcBef>
                <a:spcPts val="600"/>
              </a:spcBef>
              <a:buFont typeface="Arial" panose="020B0604020202020204" pitchFamily="34" charset="0"/>
              <a:buChar char="•"/>
            </a:pPr>
            <a:r>
              <a:rPr lang="fr-BE" dirty="0"/>
              <a:t>Dans la fenêtre suivante vous voyez,</a:t>
            </a:r>
          </a:p>
          <a:p>
            <a:pPr marL="342900" indent="-342900" algn="l">
              <a:lnSpc>
                <a:spcPct val="120000"/>
              </a:lnSpc>
              <a:spcBef>
                <a:spcPts val="600"/>
              </a:spcBef>
              <a:buFont typeface="Arial" panose="020B0604020202020204" pitchFamily="34" charset="0"/>
              <a:buChar char="•"/>
            </a:pPr>
            <a:r>
              <a:rPr lang="fr-BE" dirty="0"/>
              <a:t>Le joueur n° 1 peut encore être remplacé, le marqueur est invité à le remplacer.</a:t>
            </a:r>
          </a:p>
          <a:p>
            <a:pPr marL="342900" indent="-342900" algn="l">
              <a:lnSpc>
                <a:spcPct val="120000"/>
              </a:lnSpc>
              <a:spcBef>
                <a:spcPts val="600"/>
              </a:spcBef>
              <a:buFont typeface="Arial" panose="020B0604020202020204" pitchFamily="34" charset="0"/>
              <a:buChar char="•"/>
            </a:pPr>
            <a:r>
              <a:rPr lang="fr-BE" dirty="0"/>
              <a:t>Il n’y a </a:t>
            </a:r>
            <a:r>
              <a:rPr lang="fr-BE" u="sng" dirty="0">
                <a:solidFill>
                  <a:srgbClr val="FF0000"/>
                </a:solidFill>
              </a:rPr>
              <a:t>pas</a:t>
            </a:r>
            <a:r>
              <a:rPr lang="fr-BE" dirty="0"/>
              <a:t> de point ajouté à l’autre équipe.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35</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6" name="Afbeelding 14">
            <a:extLst>
              <a:ext uri="{FF2B5EF4-FFF2-40B4-BE49-F238E27FC236}">
                <a16:creationId xmlns:a16="http://schemas.microsoft.com/office/drawing/2014/main" id="{32D318EA-6B52-4C78-89CF-31C10F44DA68}"/>
              </a:ext>
            </a:extLst>
          </p:cNvPr>
          <p:cNvPicPr/>
          <p:nvPr/>
        </p:nvPicPr>
        <p:blipFill rotWithShape="1">
          <a:blip r:embed="rId6">
            <a:extLst>
              <a:ext uri="{28A0092B-C50C-407E-A947-70E740481C1C}">
                <a14:useLocalDpi xmlns:a14="http://schemas.microsoft.com/office/drawing/2010/main" val="0"/>
              </a:ext>
            </a:extLst>
          </a:blip>
          <a:srcRect l="1147" t="2867"/>
          <a:stretch/>
        </p:blipFill>
        <p:spPr bwMode="auto">
          <a:xfrm>
            <a:off x="6143101" y="1384183"/>
            <a:ext cx="5807979" cy="4546834"/>
          </a:xfrm>
          <a:prstGeom prst="rect">
            <a:avLst/>
          </a:prstGeom>
          <a:noFill/>
          <a:ln>
            <a:noFill/>
          </a:ln>
          <a:extLst>
            <a:ext uri="{53640926-AAD7-44d8-BBD7-CCE9431645EC}">
              <a14:shadowObscured xmlns:a14="http://schemas.microsoft.com/office/drawing/2010/main" xmlns=""/>
            </a:ext>
          </a:extLst>
        </p:spPr>
      </p:pic>
      <p:pic>
        <p:nvPicPr>
          <p:cNvPr id="13" name="Afbeelding 15">
            <a:extLst>
              <a:ext uri="{FF2B5EF4-FFF2-40B4-BE49-F238E27FC236}">
                <a16:creationId xmlns:a16="http://schemas.microsoft.com/office/drawing/2014/main" id="{6615A44E-5C49-45AA-9C04-F39457D6B374}"/>
              </a:ext>
            </a:extLst>
          </p:cNvPr>
          <p:cNvPicPr/>
          <p:nvPr/>
        </p:nvPicPr>
        <p:blipFill rotWithShape="1">
          <a:blip r:embed="rId7">
            <a:extLst>
              <a:ext uri="{28A0092B-C50C-407E-A947-70E740481C1C}">
                <a14:useLocalDpi xmlns:a14="http://schemas.microsoft.com/office/drawing/2010/main" val="0"/>
              </a:ext>
            </a:extLst>
          </a:blip>
          <a:srcRect l="573" t="2676" r="1"/>
          <a:stretch/>
        </p:blipFill>
        <p:spPr bwMode="auto">
          <a:xfrm>
            <a:off x="6143100" y="1493618"/>
            <a:ext cx="5807979" cy="4437399"/>
          </a:xfrm>
          <a:prstGeom prst="rect">
            <a:avLst/>
          </a:prstGeom>
          <a:noFill/>
          <a:ln>
            <a:noFill/>
          </a:ln>
          <a:extLst>
            <a:ext uri="{53640926-AAD7-44d8-BBD7-CCE9431645EC}">
              <a14:shadowObscured xmlns:a14="http://schemas.microsoft.com/office/drawing/2010/main" xmlns=""/>
            </a:ext>
          </a:extLst>
        </p:spPr>
      </p:pic>
      <p:pic>
        <p:nvPicPr>
          <p:cNvPr id="12" name="Afbeelding 16">
            <a:extLst>
              <a:ext uri="{FF2B5EF4-FFF2-40B4-BE49-F238E27FC236}">
                <a16:creationId xmlns:a16="http://schemas.microsoft.com/office/drawing/2014/main" id="{CAE0AFF7-2EE8-4949-B999-94B53F38E12C}"/>
              </a:ext>
            </a:extLst>
          </p:cNvPr>
          <p:cNvPicPr/>
          <p:nvPr/>
        </p:nvPicPr>
        <p:blipFill rotWithShape="1">
          <a:blip r:embed="rId8">
            <a:extLst>
              <a:ext uri="{28A0092B-C50C-407E-A947-70E740481C1C}">
                <a14:useLocalDpi xmlns:a14="http://schemas.microsoft.com/office/drawing/2010/main" val="0"/>
              </a:ext>
            </a:extLst>
          </a:blip>
          <a:srcRect l="144" t="2485" r="-191" b="14381"/>
          <a:stretch/>
        </p:blipFill>
        <p:spPr bwMode="auto">
          <a:xfrm>
            <a:off x="6143099" y="1384184"/>
            <a:ext cx="5807979" cy="5072906"/>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1519463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9"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Sanctions – jaune-rouge (2 mains)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1493618"/>
            <a:ext cx="5522752" cy="4311942"/>
          </a:xfrm>
        </p:spPr>
        <p:txBody>
          <a:bodyPr>
            <a:normAutofit fontScale="70000" lnSpcReduction="20000"/>
          </a:bodyPr>
          <a:lstStyle/>
          <a:p>
            <a:pPr marL="342900" indent="-342900" algn="l">
              <a:lnSpc>
                <a:spcPct val="120000"/>
              </a:lnSpc>
              <a:spcBef>
                <a:spcPts val="600"/>
              </a:spcBef>
              <a:buFont typeface="Arial" panose="020B0604020202020204" pitchFamily="34" charset="0"/>
              <a:buChar char="•"/>
            </a:pPr>
            <a:r>
              <a:rPr lang="fr-BE" dirty="0"/>
              <a:t>Au score de 12-21 nous donnons cartes jaune-rouge      (2 mains) au joueur n° 3 de l’équipe A,</a:t>
            </a:r>
          </a:p>
          <a:p>
            <a:pPr marL="342900" indent="-342900" algn="l">
              <a:lnSpc>
                <a:spcPct val="120000"/>
              </a:lnSpc>
              <a:spcBef>
                <a:spcPts val="600"/>
              </a:spcBef>
              <a:buFont typeface="Arial" panose="020B0604020202020204" pitchFamily="34" charset="0"/>
              <a:buChar char="•"/>
            </a:pPr>
            <a:r>
              <a:rPr lang="fr-BE" dirty="0"/>
              <a:t>Cliquez sur le joueur n° 3, Vous obtenez de nouveau la fenêtre avec le rectangle rouge</a:t>
            </a:r>
          </a:p>
          <a:p>
            <a:pPr marL="342900" indent="-342900" algn="l">
              <a:lnSpc>
                <a:spcPct val="120000"/>
              </a:lnSpc>
              <a:spcBef>
                <a:spcPts val="600"/>
              </a:spcBef>
              <a:buFont typeface="Arial" panose="020B0604020202020204" pitchFamily="34" charset="0"/>
              <a:buChar char="•"/>
            </a:pPr>
            <a:r>
              <a:rPr lang="fr-BE" dirty="0"/>
              <a:t>Cliquez sur “PLAYER SANCTION”,</a:t>
            </a:r>
          </a:p>
          <a:p>
            <a:pPr marL="342900" indent="-342900" algn="l">
              <a:lnSpc>
                <a:spcPct val="120000"/>
              </a:lnSpc>
              <a:spcBef>
                <a:spcPts val="600"/>
              </a:spcBef>
              <a:buFont typeface="Arial" panose="020B0604020202020204" pitchFamily="34" charset="0"/>
              <a:buChar char="•"/>
            </a:pPr>
            <a:r>
              <a:rPr lang="fr-BE" dirty="0"/>
              <a:t>Une nouvelle fenêtre s’ouvre,</a:t>
            </a:r>
          </a:p>
          <a:p>
            <a:pPr marL="342900" indent="-342900" algn="l">
              <a:lnSpc>
                <a:spcPct val="120000"/>
              </a:lnSpc>
              <a:spcBef>
                <a:spcPts val="600"/>
              </a:spcBef>
              <a:buFont typeface="Arial" panose="020B0604020202020204" pitchFamily="34" charset="0"/>
              <a:buChar char="•"/>
            </a:pPr>
            <a:r>
              <a:rPr lang="fr-BE" dirty="0"/>
              <a:t>Choisissez “DISQUALIFICATION”, </a:t>
            </a:r>
          </a:p>
          <a:p>
            <a:pPr marL="342900" indent="-342900" algn="l">
              <a:lnSpc>
                <a:spcPct val="120000"/>
              </a:lnSpc>
              <a:spcBef>
                <a:spcPts val="600"/>
              </a:spcBef>
              <a:buFont typeface="Arial" panose="020B0604020202020204" pitchFamily="34" charset="0"/>
              <a:buChar char="•"/>
            </a:pPr>
            <a:r>
              <a:rPr lang="fr-BE" dirty="0"/>
              <a:t>Un remplacement vous sera demandé, vous obtiendrez un écran avec les joueurs de remplacement possible,</a:t>
            </a:r>
          </a:p>
          <a:p>
            <a:pPr marL="342900" indent="-342900" algn="l">
              <a:lnSpc>
                <a:spcPct val="120000"/>
              </a:lnSpc>
              <a:spcBef>
                <a:spcPts val="600"/>
              </a:spcBef>
              <a:buFont typeface="Arial" panose="020B0604020202020204" pitchFamily="34" charset="0"/>
              <a:buChar char="•"/>
            </a:pPr>
            <a:r>
              <a:rPr lang="fr-BE" dirty="0"/>
              <a:t>Le joueur n° 3 peut encore être remplacé régulièrement.</a:t>
            </a:r>
          </a:p>
          <a:p>
            <a:pPr marL="342900" indent="-342900" algn="l">
              <a:lnSpc>
                <a:spcPct val="120000"/>
              </a:lnSpc>
              <a:spcBef>
                <a:spcPts val="600"/>
              </a:spcBef>
              <a:buFont typeface="Arial" panose="020B0604020202020204" pitchFamily="34" charset="0"/>
              <a:buChar char="•"/>
            </a:pPr>
            <a:r>
              <a:rPr lang="fr-BE" dirty="0"/>
              <a:t>Il n’y a </a:t>
            </a:r>
            <a:r>
              <a:rPr lang="fr-BE" u="sng" dirty="0">
                <a:solidFill>
                  <a:srgbClr val="FF0000"/>
                </a:solidFill>
              </a:rPr>
              <a:t>pas</a:t>
            </a:r>
            <a:r>
              <a:rPr lang="fr-BE" dirty="0"/>
              <a:t> de point attribué à l’autre équipe.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36</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4" name="Afbeelding 12">
            <a:extLst>
              <a:ext uri="{FF2B5EF4-FFF2-40B4-BE49-F238E27FC236}">
                <a16:creationId xmlns:a16="http://schemas.microsoft.com/office/drawing/2014/main" id="{27B101E9-C1BB-4B84-BA28-8655AD04BD24}"/>
              </a:ext>
            </a:extLst>
          </p:cNvPr>
          <p:cNvPicPr/>
          <p:nvPr/>
        </p:nvPicPr>
        <p:blipFill rotWithShape="1">
          <a:blip r:embed="rId5">
            <a:extLst>
              <a:ext uri="{28A0092B-C50C-407E-A947-70E740481C1C}">
                <a14:useLocalDpi xmlns:a14="http://schemas.microsoft.com/office/drawing/2010/main" val="0"/>
              </a:ext>
            </a:extLst>
          </a:blip>
          <a:srcRect l="430" t="3057" r="-1624" b="13235"/>
          <a:stretch/>
        </p:blipFill>
        <p:spPr bwMode="auto">
          <a:xfrm>
            <a:off x="5961055" y="1211709"/>
            <a:ext cx="6230945" cy="4875760"/>
          </a:xfrm>
          <a:prstGeom prst="rect">
            <a:avLst/>
          </a:prstGeom>
          <a:noFill/>
          <a:ln>
            <a:noFill/>
          </a:ln>
          <a:extLst>
            <a:ext uri="{53640926-AAD7-44d8-BBD7-CCE9431645EC}">
              <a14:shadowObscured xmlns:a14="http://schemas.microsoft.com/office/drawing/2010/main" xmlns=""/>
            </a:ext>
          </a:extLst>
        </p:spPr>
      </p:pic>
      <p:pic>
        <p:nvPicPr>
          <p:cNvPr id="15" name="Afbeelding 15">
            <a:extLst>
              <a:ext uri="{FF2B5EF4-FFF2-40B4-BE49-F238E27FC236}">
                <a16:creationId xmlns:a16="http://schemas.microsoft.com/office/drawing/2014/main" id="{DFBE9597-3927-4632-8137-8696132AFA9B}"/>
              </a:ext>
            </a:extLst>
          </p:cNvPr>
          <p:cNvPicPr/>
          <p:nvPr/>
        </p:nvPicPr>
        <p:blipFill rotWithShape="1">
          <a:blip r:embed="rId6">
            <a:extLst>
              <a:ext uri="{28A0092B-C50C-407E-A947-70E740481C1C}">
                <a14:useLocalDpi xmlns:a14="http://schemas.microsoft.com/office/drawing/2010/main" val="0"/>
              </a:ext>
            </a:extLst>
          </a:blip>
          <a:srcRect l="1147" t="2867"/>
          <a:stretch/>
        </p:blipFill>
        <p:spPr bwMode="auto">
          <a:xfrm>
            <a:off x="5961055" y="1325461"/>
            <a:ext cx="6127481" cy="4613945"/>
          </a:xfrm>
          <a:prstGeom prst="rect">
            <a:avLst/>
          </a:prstGeom>
          <a:noFill/>
          <a:ln>
            <a:noFill/>
          </a:ln>
          <a:extLst>
            <a:ext uri="{53640926-AAD7-44d8-BBD7-CCE9431645EC}">
              <a14:shadowObscured xmlns:a14="http://schemas.microsoft.com/office/drawing/2010/main" xmlns=""/>
            </a:ext>
          </a:extLst>
        </p:spPr>
      </p:pic>
      <p:pic>
        <p:nvPicPr>
          <p:cNvPr id="17" name="Afbeelding 14">
            <a:extLst>
              <a:ext uri="{FF2B5EF4-FFF2-40B4-BE49-F238E27FC236}">
                <a16:creationId xmlns:a16="http://schemas.microsoft.com/office/drawing/2014/main" id="{C49CA964-2271-4518-8D53-051BC5EE5C42}"/>
              </a:ext>
            </a:extLst>
          </p:cNvPr>
          <p:cNvPicPr/>
          <p:nvPr/>
        </p:nvPicPr>
        <p:blipFill rotWithShape="1">
          <a:blip r:embed="rId7">
            <a:extLst>
              <a:ext uri="{28A0092B-C50C-407E-A947-70E740481C1C}">
                <a14:useLocalDpi xmlns:a14="http://schemas.microsoft.com/office/drawing/2010/main" val="0"/>
              </a:ext>
            </a:extLst>
          </a:blip>
          <a:srcRect l="573" t="2676" r="1"/>
          <a:stretch/>
        </p:blipFill>
        <p:spPr bwMode="auto">
          <a:xfrm>
            <a:off x="5961054" y="1465060"/>
            <a:ext cx="6127482" cy="4340500"/>
          </a:xfrm>
          <a:prstGeom prst="rect">
            <a:avLst/>
          </a:prstGeom>
          <a:noFill/>
          <a:ln>
            <a:noFill/>
          </a:ln>
          <a:extLst>
            <a:ext uri="{53640926-AAD7-44d8-BBD7-CCE9431645EC}">
              <a14:shadowObscured xmlns:a14="http://schemas.microsoft.com/office/drawing/2010/main" xmlns=""/>
            </a:ext>
          </a:extLst>
        </p:spPr>
      </p:pic>
      <p:pic>
        <p:nvPicPr>
          <p:cNvPr id="18" name="Afbeelding 13">
            <a:extLst>
              <a:ext uri="{FF2B5EF4-FFF2-40B4-BE49-F238E27FC236}">
                <a16:creationId xmlns:a16="http://schemas.microsoft.com/office/drawing/2014/main" id="{74B18E38-97A5-4012-B21B-CA05958324A0}"/>
              </a:ext>
            </a:extLst>
          </p:cNvPr>
          <p:cNvPicPr/>
          <p:nvPr/>
        </p:nvPicPr>
        <p:blipFill rotWithShape="1">
          <a:blip r:embed="rId8">
            <a:extLst>
              <a:ext uri="{28A0092B-C50C-407E-A947-70E740481C1C}">
                <a14:useLocalDpi xmlns:a14="http://schemas.microsoft.com/office/drawing/2010/main" val="0"/>
              </a:ext>
            </a:extLst>
          </a:blip>
          <a:srcRect l="431" t="3058" r="-335" b="13043"/>
          <a:stretch/>
        </p:blipFill>
        <p:spPr bwMode="auto">
          <a:xfrm>
            <a:off x="5961055" y="1465060"/>
            <a:ext cx="6127481" cy="4992029"/>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50890436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9"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Set 4</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2231472"/>
            <a:ext cx="10964846" cy="3574088"/>
          </a:xfrm>
        </p:spPr>
        <p:txBody>
          <a:bodyPr>
            <a:normAutofit/>
          </a:bodyPr>
          <a:lstStyle/>
          <a:p>
            <a:pPr marL="342900" indent="-342900" algn="l">
              <a:lnSpc>
                <a:spcPct val="120000"/>
              </a:lnSpc>
              <a:spcBef>
                <a:spcPts val="600"/>
              </a:spcBef>
              <a:buFont typeface="Arial" panose="020B0604020202020204" pitchFamily="34" charset="0"/>
              <a:buChar char="•"/>
            </a:pPr>
            <a:r>
              <a:rPr lang="fr-BE" dirty="0"/>
              <a:t>Pour le quatrième set, procédez comme pour les sets précédents </a:t>
            </a:r>
          </a:p>
          <a:p>
            <a:pPr marL="342900" indent="-342900" algn="l">
              <a:lnSpc>
                <a:spcPct val="120000"/>
              </a:lnSpc>
              <a:spcBef>
                <a:spcPts val="600"/>
              </a:spcBef>
              <a:buFont typeface="Arial" panose="020B0604020202020204" pitchFamily="34" charset="0"/>
              <a:buChar char="•"/>
            </a:pPr>
            <a:r>
              <a:rPr lang="fr-BE" dirty="0"/>
              <a:t>Vous constatez que le joueur n° 3 ne peut plus être sélectionné,</a:t>
            </a:r>
          </a:p>
          <a:p>
            <a:pPr marL="342900" indent="-342900" algn="l">
              <a:lnSpc>
                <a:spcPct val="120000"/>
              </a:lnSpc>
              <a:spcBef>
                <a:spcPts val="600"/>
              </a:spcBef>
              <a:buFont typeface="Arial" panose="020B0604020202020204" pitchFamily="34" charset="0"/>
              <a:buChar char="•"/>
            </a:pPr>
            <a:r>
              <a:rPr lang="fr-BE" dirty="0"/>
              <a:t>Il n’apparait plus dans la liste, pourquoi ?</a:t>
            </a:r>
          </a:p>
          <a:p>
            <a:pPr marL="342900" indent="-342900" algn="l">
              <a:lnSpc>
                <a:spcPct val="120000"/>
              </a:lnSpc>
              <a:spcBef>
                <a:spcPts val="600"/>
              </a:spcBef>
              <a:buFont typeface="Arial" panose="020B0604020202020204" pitchFamily="34" charset="0"/>
              <a:buChar char="•"/>
            </a:pPr>
            <a:r>
              <a:rPr lang="fr-BE" dirty="0"/>
              <a:t>Regardez la fiche précédente et vous constatez qu’il a été disqualifié donc, il n’est plus sélectionnable !</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37</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5912961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Set 5</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13577" y="1384545"/>
            <a:ext cx="10964846" cy="3574088"/>
          </a:xfrm>
        </p:spPr>
        <p:txBody>
          <a:bodyPr>
            <a:normAutofit/>
          </a:bodyPr>
          <a:lstStyle/>
          <a:p>
            <a:pPr marL="342900" indent="-342900" algn="l">
              <a:lnSpc>
                <a:spcPct val="120000"/>
              </a:lnSpc>
              <a:spcBef>
                <a:spcPts val="600"/>
              </a:spcBef>
              <a:buFont typeface="Arial" panose="020B0604020202020204" pitchFamily="34" charset="0"/>
              <a:buChar char="•"/>
            </a:pPr>
            <a:r>
              <a:rPr lang="fr-BE" dirty="0"/>
              <a:t>Attention, pour le 5° set, il y a de nouveau un toss.</a:t>
            </a:r>
          </a:p>
          <a:p>
            <a:pPr marL="342900" indent="-342900" algn="l">
              <a:lnSpc>
                <a:spcPct val="120000"/>
              </a:lnSpc>
              <a:spcBef>
                <a:spcPts val="600"/>
              </a:spcBef>
              <a:buFont typeface="Arial" panose="020B0604020202020204" pitchFamily="34" charset="0"/>
              <a:buChar char="•"/>
            </a:pPr>
            <a:r>
              <a:rPr lang="fr-BE" dirty="0"/>
              <a:t>Vous devez encoder le résultat du toss comme avant le début du premier set,</a:t>
            </a:r>
          </a:p>
          <a:p>
            <a:pPr marL="342900" indent="-342900" algn="l">
              <a:lnSpc>
                <a:spcPct val="120000"/>
              </a:lnSpc>
              <a:spcBef>
                <a:spcPts val="600"/>
              </a:spcBef>
              <a:buFont typeface="Arial" panose="020B0604020202020204" pitchFamily="34" charset="0"/>
              <a:buChar char="•"/>
            </a:pPr>
            <a:r>
              <a:rPr lang="fr-BE" dirty="0"/>
              <a:t>Vous indiquez le choix de l’équipe qui joue à domicile, service (SERVE) ou réception (RECEIVE) ainsi que le côté attribué (SIDE A ou B).</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38</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7" name="Afbeelding 8">
            <a:extLst>
              <a:ext uri="{FF2B5EF4-FFF2-40B4-BE49-F238E27FC236}">
                <a16:creationId xmlns:a16="http://schemas.microsoft.com/office/drawing/2014/main" id="{7A003473-D06B-4653-8298-5670D1174C51}"/>
              </a:ext>
            </a:extLst>
          </p:cNvPr>
          <p:cNvPicPr/>
          <p:nvPr/>
        </p:nvPicPr>
        <p:blipFill rotWithShape="1">
          <a:blip r:embed="rId5">
            <a:extLst>
              <a:ext uri="{28A0092B-C50C-407E-A947-70E740481C1C}">
                <a14:useLocalDpi xmlns:a14="http://schemas.microsoft.com/office/drawing/2010/main" val="0"/>
              </a:ext>
            </a:extLst>
          </a:blip>
          <a:srcRect l="496" t="3968" r="794" b="48413"/>
          <a:stretch/>
        </p:blipFill>
        <p:spPr bwMode="auto">
          <a:xfrm>
            <a:off x="2197174" y="3541267"/>
            <a:ext cx="7797651" cy="251338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68317371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Set 5</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13578" y="1384544"/>
            <a:ext cx="6030504" cy="4236079"/>
          </a:xfrm>
        </p:spPr>
        <p:txBody>
          <a:bodyPr>
            <a:normAutofit fontScale="92500" lnSpcReduction="10000"/>
          </a:bodyPr>
          <a:lstStyle/>
          <a:p>
            <a:pPr marL="342900" indent="-342900" algn="l">
              <a:lnSpc>
                <a:spcPct val="120000"/>
              </a:lnSpc>
              <a:spcBef>
                <a:spcPts val="600"/>
              </a:spcBef>
              <a:buFont typeface="Arial" panose="020B0604020202020204" pitchFamily="34" charset="0"/>
              <a:buChar char="•"/>
            </a:pPr>
            <a:r>
              <a:rPr lang="fr-BE" dirty="0"/>
              <a:t>Vous voyez ici, les formations de départ du cinquième set,</a:t>
            </a:r>
          </a:p>
          <a:p>
            <a:pPr marL="342900" indent="-342900" algn="l">
              <a:lnSpc>
                <a:spcPct val="120000"/>
              </a:lnSpc>
              <a:spcBef>
                <a:spcPts val="600"/>
              </a:spcBef>
              <a:buFont typeface="Arial" panose="020B0604020202020204" pitchFamily="34" charset="0"/>
              <a:buChar char="•"/>
            </a:pPr>
            <a:r>
              <a:rPr lang="fr-BE" dirty="0"/>
              <a:t>Nous marquons jusqu’à ce que l’une des équipes atteignent le score de 8 points.</a:t>
            </a:r>
          </a:p>
          <a:p>
            <a:pPr marL="342900" indent="-342900" algn="l">
              <a:lnSpc>
                <a:spcPct val="120000"/>
              </a:lnSpc>
              <a:spcBef>
                <a:spcPts val="600"/>
              </a:spcBef>
              <a:buFont typeface="Arial" panose="020B0604020202020204" pitchFamily="34" charset="0"/>
              <a:buChar char="•"/>
            </a:pPr>
            <a:r>
              <a:rPr lang="fr-BE" dirty="0"/>
              <a:t>Nous voyons l’écran changer,</a:t>
            </a:r>
          </a:p>
          <a:p>
            <a:pPr marL="342900" indent="-342900" algn="l">
              <a:lnSpc>
                <a:spcPct val="120000"/>
              </a:lnSpc>
              <a:spcBef>
                <a:spcPts val="600"/>
              </a:spcBef>
              <a:buFont typeface="Arial" panose="020B0604020202020204" pitchFamily="34" charset="0"/>
              <a:buChar char="•"/>
            </a:pPr>
            <a:r>
              <a:rPr lang="fr-BE" dirty="0"/>
              <a:t>Cliquez sur “OK”,</a:t>
            </a:r>
          </a:p>
          <a:p>
            <a:pPr marL="342900" indent="-342900" algn="l">
              <a:lnSpc>
                <a:spcPct val="120000"/>
              </a:lnSpc>
              <a:spcBef>
                <a:spcPts val="600"/>
              </a:spcBef>
              <a:buFont typeface="Arial" panose="020B0604020202020204" pitchFamily="34" charset="0"/>
              <a:buChar char="•"/>
            </a:pPr>
            <a:r>
              <a:rPr lang="fr-BE" dirty="0"/>
              <a:t>Les équipes ont changé de côté, les scores ont aussi été adaptés.</a:t>
            </a:r>
          </a:p>
          <a:p>
            <a:pPr marL="342900" indent="-342900" algn="l">
              <a:lnSpc>
                <a:spcPct val="120000"/>
              </a:lnSpc>
              <a:spcBef>
                <a:spcPts val="600"/>
              </a:spcBef>
              <a:buFont typeface="Arial" panose="020B0604020202020204" pitchFamily="34" charset="0"/>
              <a:buChar char="•"/>
            </a:pPr>
            <a:r>
              <a:rPr lang="fr-BE" dirty="0"/>
              <a:t>Continuez à marquer jusqu’à la fin du set (15 points avec deux points d’écart).</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39</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9" name="Afbeelding 14">
            <a:extLst>
              <a:ext uri="{FF2B5EF4-FFF2-40B4-BE49-F238E27FC236}">
                <a16:creationId xmlns:a16="http://schemas.microsoft.com/office/drawing/2014/main" id="{A79BC30F-0E0A-43F8-8BC2-9622CFED36E9}"/>
              </a:ext>
            </a:extLst>
          </p:cNvPr>
          <p:cNvPicPr/>
          <p:nvPr/>
        </p:nvPicPr>
        <p:blipFill rotWithShape="1">
          <a:blip r:embed="rId5">
            <a:extLst>
              <a:ext uri="{28A0092B-C50C-407E-A947-70E740481C1C}">
                <a14:useLocalDpi xmlns:a14="http://schemas.microsoft.com/office/drawing/2010/main" val="0"/>
              </a:ext>
            </a:extLst>
          </a:blip>
          <a:srcRect l="144" t="2677" r="-908" b="13235"/>
          <a:stretch/>
        </p:blipFill>
        <p:spPr bwMode="auto">
          <a:xfrm>
            <a:off x="6535024" y="1384545"/>
            <a:ext cx="5352176" cy="4971806"/>
          </a:xfrm>
          <a:prstGeom prst="rect">
            <a:avLst/>
          </a:prstGeom>
          <a:noFill/>
          <a:ln>
            <a:noFill/>
          </a:ln>
          <a:extLst>
            <a:ext uri="{53640926-AAD7-44d8-BBD7-CCE9431645EC}">
              <a14:shadowObscured xmlns:a14="http://schemas.microsoft.com/office/drawing/2010/main" xmlns=""/>
            </a:ext>
          </a:extLst>
        </p:spPr>
      </p:pic>
      <p:pic>
        <p:nvPicPr>
          <p:cNvPr id="8" name="Afbeelding 13">
            <a:extLst>
              <a:ext uri="{FF2B5EF4-FFF2-40B4-BE49-F238E27FC236}">
                <a16:creationId xmlns:a16="http://schemas.microsoft.com/office/drawing/2014/main" id="{073367BB-9465-48F1-8133-49BCDC6D6BC2}"/>
              </a:ext>
            </a:extLst>
          </p:cNvPr>
          <p:cNvPicPr/>
          <p:nvPr/>
        </p:nvPicPr>
        <p:blipFill rotWithShape="1">
          <a:blip r:embed="rId6">
            <a:extLst>
              <a:ext uri="{28A0092B-C50C-407E-A947-70E740481C1C}">
                <a14:useLocalDpi xmlns:a14="http://schemas.microsoft.com/office/drawing/2010/main" val="0"/>
              </a:ext>
            </a:extLst>
          </a:blip>
          <a:srcRect l="431" t="3439" r="1672" b="33684"/>
          <a:stretch/>
        </p:blipFill>
        <p:spPr bwMode="auto">
          <a:xfrm>
            <a:off x="6375633" y="1384543"/>
            <a:ext cx="5570290" cy="4783442"/>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80303955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shreg.wav"/>
          </p:stSnd>
        </p:sndAc>
      </p:transition>
    </mc:Choice>
    <mc:Fallback xmlns="">
      <p:transition spd="slow">
        <p:sndAc>
          <p:stSnd>
            <p:snd r:embed="rId7"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522C8-FC5C-4B75-8D9E-FA28E8BADAD9}"/>
              </a:ext>
            </a:extLst>
          </p:cNvPr>
          <p:cNvSpPr>
            <a:spLocks noGrp="1"/>
          </p:cNvSpPr>
          <p:nvPr>
            <p:ph type="ctrTitle"/>
          </p:nvPr>
        </p:nvSpPr>
        <p:spPr>
          <a:xfrm>
            <a:off x="1524000" y="1122363"/>
            <a:ext cx="9144000" cy="1142665"/>
          </a:xfrm>
        </p:spPr>
        <p:txBody>
          <a:bodyPr/>
          <a:lstStyle/>
          <a:p>
            <a:pPr algn="ctr"/>
            <a:r>
              <a:rPr lang="fr-BE" dirty="0">
                <a:latin typeface="+mn-lt"/>
              </a:rPr>
              <a:t>TABLETTES</a:t>
            </a:r>
          </a:p>
        </p:txBody>
      </p:sp>
      <p:sp>
        <p:nvSpPr>
          <p:cNvPr id="4" name="Espace réservé du numéro de diapositive 3">
            <a:extLst>
              <a:ext uri="{FF2B5EF4-FFF2-40B4-BE49-F238E27FC236}">
                <a16:creationId xmlns:a16="http://schemas.microsoft.com/office/drawing/2014/main" id="{59A1DD12-4F1F-43D9-B9E7-EB48AF831576}"/>
              </a:ext>
            </a:extLst>
          </p:cNvPr>
          <p:cNvSpPr>
            <a:spLocks noGrp="1"/>
          </p:cNvSpPr>
          <p:nvPr>
            <p:ph type="sldNum" sz="quarter" idx="12"/>
          </p:nvPr>
        </p:nvSpPr>
        <p:spPr/>
        <p:txBody>
          <a:bodyPr/>
          <a:lstStyle/>
          <a:p>
            <a:fld id="{903D1BE3-C8FA-4496-BDC7-0512149EA5CE}" type="slidenum">
              <a:rPr lang="fr-BE" smtClean="0"/>
              <a:t>4</a:t>
            </a:fld>
            <a:endParaRPr lang="fr-BE" dirty="0"/>
          </a:p>
        </p:txBody>
      </p:sp>
      <p:sp>
        <p:nvSpPr>
          <p:cNvPr id="5" name="Tijdelijke aanduiding voor inhoud 2">
            <a:extLst>
              <a:ext uri="{FF2B5EF4-FFF2-40B4-BE49-F238E27FC236}">
                <a16:creationId xmlns:a16="http://schemas.microsoft.com/office/drawing/2014/main" id="{B277C91E-C855-4127-A5CA-ED886710EB0B}"/>
              </a:ext>
            </a:extLst>
          </p:cNvPr>
          <p:cNvSpPr>
            <a:spLocks noGrp="1"/>
          </p:cNvSpPr>
          <p:nvPr>
            <p:ph type="subTitle" idx="1"/>
          </p:nvPr>
        </p:nvSpPr>
        <p:spPr>
          <a:xfrm>
            <a:off x="1524000" y="3486006"/>
            <a:ext cx="9144000" cy="1142665"/>
          </a:xfrm>
        </p:spPr>
        <p:txBody>
          <a:bodyPr>
            <a:normAutofit/>
          </a:bodyPr>
          <a:lstStyle/>
          <a:p>
            <a:r>
              <a:rPr lang="fr-BE" dirty="0"/>
              <a:t>PREPARATION AVANT UTILISATION  </a:t>
            </a:r>
          </a:p>
          <a:p>
            <a:r>
              <a:rPr lang="fr-BE" dirty="0"/>
              <a:t>CONNECTEZ-VOUS A INTERNET</a:t>
            </a:r>
          </a:p>
          <a:p>
            <a:endParaRPr lang="nl-BE" dirty="0"/>
          </a:p>
        </p:txBody>
      </p:sp>
      <p:pic>
        <p:nvPicPr>
          <p:cNvPr id="6" name="Image 5">
            <a:extLst>
              <a:ext uri="{FF2B5EF4-FFF2-40B4-BE49-F238E27FC236}">
                <a16:creationId xmlns:a16="http://schemas.microsoft.com/office/drawing/2014/main" id="{8960571A-B3B7-4C3B-8E8A-BC38FE9D0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44B583BE-2080-40ED-9C9C-78C0CE8FDC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23423262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Fin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2064052"/>
            <a:ext cx="5050605" cy="1484491"/>
          </a:xfrm>
        </p:spPr>
        <p:txBody>
          <a:bodyPr>
            <a:normAutofit/>
          </a:bodyPr>
          <a:lstStyle/>
          <a:p>
            <a:pPr marL="342900" indent="-342900" algn="l">
              <a:buFont typeface="Arial" panose="020B0604020202020204" pitchFamily="34" charset="0"/>
              <a:buChar char="•"/>
            </a:pPr>
            <a:r>
              <a:rPr lang="fr-BE" dirty="0"/>
              <a:t>A la fin de la rencontre, vous verrez les résultats du match.</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40</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1" name="Afbeelding 15">
            <a:extLst>
              <a:ext uri="{FF2B5EF4-FFF2-40B4-BE49-F238E27FC236}">
                <a16:creationId xmlns:a16="http://schemas.microsoft.com/office/drawing/2014/main" id="{7268EE31-ACE3-4DD6-B4F5-E612D0C18ABB}"/>
              </a:ext>
            </a:extLst>
          </p:cNvPr>
          <p:cNvPicPr/>
          <p:nvPr/>
        </p:nvPicPr>
        <p:blipFill rotWithShape="1">
          <a:blip r:embed="rId5">
            <a:extLst>
              <a:ext uri="{28A0092B-C50C-407E-A947-70E740481C1C}">
                <a14:useLocalDpi xmlns:a14="http://schemas.microsoft.com/office/drawing/2010/main" val="0"/>
              </a:ext>
            </a:extLst>
          </a:blip>
          <a:srcRect l="144" t="3822"/>
          <a:stretch/>
        </p:blipFill>
        <p:spPr bwMode="auto">
          <a:xfrm>
            <a:off x="5360565" y="1196179"/>
            <a:ext cx="6526635" cy="5160171"/>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64083781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shreg.wav"/>
          </p:stSnd>
        </p:sndAc>
      </p:transition>
    </mc:Choice>
    <mc:Fallback xmlns="">
      <p:transition spd="slow">
        <p:sndAc>
          <p:stSnd>
            <p:snd r:embed="rId6" name="cashreg.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Clôture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258349"/>
            <a:ext cx="5050605" cy="4555221"/>
          </a:xfrm>
        </p:spPr>
        <p:txBody>
          <a:bodyPr>
            <a:normAutofit lnSpcReduction="10000"/>
          </a:bodyPr>
          <a:lstStyle/>
          <a:p>
            <a:pPr marL="457200" indent="-457200" algn="l">
              <a:lnSpc>
                <a:spcPct val="120000"/>
              </a:lnSpc>
              <a:spcBef>
                <a:spcPts val="600"/>
              </a:spcBef>
              <a:buFont typeface="Arial" panose="020B0604020202020204" pitchFamily="34" charset="0"/>
              <a:buChar char="•"/>
            </a:pPr>
            <a:r>
              <a:rPr lang="fr-BE" sz="3200" dirty="0"/>
              <a:t>Accédez à l’écran d’accueil</a:t>
            </a:r>
          </a:p>
          <a:p>
            <a:pPr marL="457200" indent="-457200" algn="l">
              <a:lnSpc>
                <a:spcPct val="120000"/>
              </a:lnSpc>
              <a:spcBef>
                <a:spcPts val="600"/>
              </a:spcBef>
              <a:buFont typeface="Arial" panose="020B0604020202020204" pitchFamily="34" charset="0"/>
              <a:buChar char="•"/>
            </a:pPr>
            <a:r>
              <a:rPr lang="fr-BE" sz="3200" dirty="0"/>
              <a:t>Cliquez sur “RESULTS”,</a:t>
            </a:r>
          </a:p>
          <a:p>
            <a:pPr marL="342900" indent="-342900" algn="l">
              <a:buFont typeface="Arial" panose="020B0604020202020204" pitchFamily="34" charset="0"/>
              <a:buChar char="•"/>
            </a:pPr>
            <a:r>
              <a:rPr lang="fr-BE" dirty="0"/>
              <a:t>Vous pouvez maintenant voir toute la feuille de match,</a:t>
            </a:r>
          </a:p>
          <a:p>
            <a:pPr marL="342900" lvl="0" indent="-342900" algn="l">
              <a:buFont typeface="Arial" panose="020B0604020202020204" pitchFamily="34" charset="0"/>
              <a:buChar char="•"/>
            </a:pPr>
            <a:r>
              <a:rPr lang="fr-BE" dirty="0"/>
              <a:t>“ROSTER”: affiche la liste des joueurs.</a:t>
            </a:r>
          </a:p>
          <a:p>
            <a:pPr marL="342900" lvl="0" indent="-342900" algn="l">
              <a:buFont typeface="Arial" panose="020B0604020202020204" pitchFamily="34" charset="0"/>
              <a:buChar char="•"/>
            </a:pPr>
            <a:r>
              <a:rPr lang="fr-BE" dirty="0"/>
              <a:t>“RESULTS”: l’écran des résultats.</a:t>
            </a:r>
          </a:p>
          <a:p>
            <a:pPr marL="342900" lvl="0" indent="-342900" algn="l">
              <a:buFont typeface="Arial" panose="020B0604020202020204" pitchFamily="34" charset="0"/>
              <a:buChar char="•"/>
            </a:pPr>
            <a:r>
              <a:rPr lang="fr-BE" dirty="0"/>
              <a:t>“SANCTIONS”: l’écran avec les sanctions (cartes jaunes et rouges).</a:t>
            </a:r>
          </a:p>
          <a:p>
            <a:pPr marL="342900" lvl="0" indent="-342900" algn="l">
              <a:buFont typeface="Arial" panose="020B0604020202020204" pitchFamily="34" charset="0"/>
              <a:buChar char="•"/>
            </a:pPr>
            <a:r>
              <a:rPr lang="fr-BE" dirty="0"/>
              <a:t>Par set, vous pouvez consulter la feuille de match.</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41</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8" name="Afbeelding 12">
            <a:extLst>
              <a:ext uri="{FF2B5EF4-FFF2-40B4-BE49-F238E27FC236}">
                <a16:creationId xmlns:a16="http://schemas.microsoft.com/office/drawing/2014/main" id="{595C23A6-23FA-46F2-AA7E-0B5BA752F443}"/>
              </a:ext>
            </a:extLst>
          </p:cNvPr>
          <p:cNvPicPr/>
          <p:nvPr/>
        </p:nvPicPr>
        <p:blipFill rotWithShape="1">
          <a:blip r:embed="rId5">
            <a:extLst>
              <a:ext uri="{28A0092B-C50C-407E-A947-70E740481C1C}">
                <a14:useLocalDpi xmlns:a14="http://schemas.microsoft.com/office/drawing/2010/main" val="0"/>
              </a:ext>
            </a:extLst>
          </a:blip>
          <a:srcRect l="1" t="2294" r="812" b="25466"/>
          <a:stretch/>
        </p:blipFill>
        <p:spPr bwMode="auto">
          <a:xfrm>
            <a:off x="5528345" y="1258349"/>
            <a:ext cx="6467912" cy="4732876"/>
          </a:xfrm>
          <a:prstGeom prst="rect">
            <a:avLst/>
          </a:prstGeom>
          <a:noFill/>
          <a:ln>
            <a:noFill/>
          </a:ln>
          <a:extLst>
            <a:ext uri="{53640926-AAD7-44d8-BBD7-CCE9431645EC}">
              <a14:shadowObscured xmlns:a14="http://schemas.microsoft.com/office/drawing/2010/main" xmlns=""/>
            </a:ext>
          </a:extLst>
        </p:spPr>
      </p:pic>
      <p:pic>
        <p:nvPicPr>
          <p:cNvPr id="9" name="Afbeelding 13">
            <a:extLst>
              <a:ext uri="{FF2B5EF4-FFF2-40B4-BE49-F238E27FC236}">
                <a16:creationId xmlns:a16="http://schemas.microsoft.com/office/drawing/2014/main" id="{897F9CA5-4CC9-4C33-8651-E4C9D51F668F}"/>
              </a:ext>
            </a:extLst>
          </p:cNvPr>
          <p:cNvPicPr/>
          <p:nvPr/>
        </p:nvPicPr>
        <p:blipFill rotWithShape="1">
          <a:blip r:embed="rId6">
            <a:extLst>
              <a:ext uri="{28A0092B-C50C-407E-A947-70E740481C1C}">
                <a14:useLocalDpi xmlns:a14="http://schemas.microsoft.com/office/drawing/2010/main" val="0"/>
              </a:ext>
            </a:extLst>
          </a:blip>
          <a:srcRect l="717" t="3439"/>
          <a:stretch/>
        </p:blipFill>
        <p:spPr bwMode="auto">
          <a:xfrm>
            <a:off x="5528345" y="1258349"/>
            <a:ext cx="6533409" cy="5098001"/>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88333998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7"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Clôture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258349"/>
            <a:ext cx="5050605" cy="4555221"/>
          </a:xfrm>
        </p:spPr>
        <p:txBody>
          <a:bodyPr>
            <a:normAutofit/>
          </a:bodyPr>
          <a:lstStyle/>
          <a:p>
            <a:pPr marL="342900" indent="-342900" algn="l">
              <a:lnSpc>
                <a:spcPct val="120000"/>
              </a:lnSpc>
              <a:spcBef>
                <a:spcPts val="600"/>
              </a:spcBef>
              <a:buFont typeface="Arial" panose="020B0604020202020204" pitchFamily="34" charset="0"/>
              <a:buChar char="•"/>
            </a:pPr>
            <a:r>
              <a:rPr lang="fr-BE" dirty="0"/>
              <a:t>Cliquez sur “SIGN OFF”</a:t>
            </a:r>
          </a:p>
          <a:p>
            <a:pPr marL="342900" indent="-342900" algn="l">
              <a:lnSpc>
                <a:spcPct val="120000"/>
              </a:lnSpc>
              <a:spcBef>
                <a:spcPts val="600"/>
              </a:spcBef>
              <a:buFont typeface="Arial" panose="020B0604020202020204" pitchFamily="34" charset="0"/>
              <a:buChar char="•"/>
            </a:pPr>
            <a:r>
              <a:rPr lang="fr-BE" dirty="0"/>
              <a:t>Les capitaines des deux équipes sont invités à signer.</a:t>
            </a:r>
          </a:p>
          <a:p>
            <a:pPr marL="342900" indent="-342900" algn="l">
              <a:lnSpc>
                <a:spcPct val="120000"/>
              </a:lnSpc>
              <a:spcBef>
                <a:spcPts val="600"/>
              </a:spcBef>
              <a:buFont typeface="Arial" panose="020B0604020202020204" pitchFamily="34" charset="0"/>
              <a:buChar char="•"/>
            </a:pPr>
            <a:r>
              <a:rPr lang="fr-BE" dirty="0"/>
              <a:t>Le marqueur et enfin l’arbitre, sont</a:t>
            </a:r>
          </a:p>
          <a:p>
            <a:pPr algn="l">
              <a:lnSpc>
                <a:spcPct val="120000"/>
              </a:lnSpc>
              <a:spcBef>
                <a:spcPts val="600"/>
              </a:spcBef>
            </a:pPr>
            <a:r>
              <a:rPr lang="fr-BE" dirty="0"/>
              <a:t>     invités à signer </a:t>
            </a:r>
          </a:p>
          <a:p>
            <a:pPr marL="342900" indent="-342900" algn="l">
              <a:lnSpc>
                <a:spcPct val="120000"/>
              </a:lnSpc>
              <a:spcBef>
                <a:spcPts val="600"/>
              </a:spcBef>
              <a:buFont typeface="Arial" panose="020B0604020202020204" pitchFamily="34" charset="0"/>
              <a:buChar char="•"/>
            </a:pPr>
            <a:r>
              <a:rPr lang="fr-BE" dirty="0"/>
              <a:t>Cliquez sur “CONFIRM”</a:t>
            </a:r>
          </a:p>
          <a:p>
            <a:pPr marL="342900" indent="-342900" algn="l">
              <a:lnSpc>
                <a:spcPct val="120000"/>
              </a:lnSpc>
              <a:spcBef>
                <a:spcPts val="600"/>
              </a:spcBef>
              <a:buFont typeface="Arial" panose="020B0604020202020204" pitchFamily="34" charset="0"/>
              <a:buChar char="•"/>
            </a:pPr>
            <a:r>
              <a:rPr lang="fr-BE" dirty="0"/>
              <a:t>Lorsque vous retournez au menu principal, le signe désactivé n’est plus de couleur rouge.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42</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9" name="Afbeelding 13">
            <a:extLst>
              <a:ext uri="{FF2B5EF4-FFF2-40B4-BE49-F238E27FC236}">
                <a16:creationId xmlns:a16="http://schemas.microsoft.com/office/drawing/2014/main" id="{897F9CA5-4CC9-4C33-8651-E4C9D51F668F}"/>
              </a:ext>
            </a:extLst>
          </p:cNvPr>
          <p:cNvPicPr/>
          <p:nvPr/>
        </p:nvPicPr>
        <p:blipFill rotWithShape="1">
          <a:blip r:embed="rId5">
            <a:extLst>
              <a:ext uri="{28A0092B-C50C-407E-A947-70E740481C1C}">
                <a14:useLocalDpi xmlns:a14="http://schemas.microsoft.com/office/drawing/2010/main" val="0"/>
              </a:ext>
            </a:extLst>
          </a:blip>
          <a:srcRect l="717" t="3439"/>
          <a:stretch/>
        </p:blipFill>
        <p:spPr bwMode="auto">
          <a:xfrm>
            <a:off x="5268287" y="1196179"/>
            <a:ext cx="6511472" cy="4906820"/>
          </a:xfrm>
          <a:prstGeom prst="rect">
            <a:avLst/>
          </a:prstGeom>
          <a:noFill/>
          <a:ln>
            <a:noFill/>
          </a:ln>
          <a:extLst>
            <a:ext uri="{53640926-AAD7-44d8-BBD7-CCE9431645EC}">
              <a14:shadowObscured xmlns:a14="http://schemas.microsoft.com/office/drawing/2010/main" xmlns=""/>
            </a:ext>
          </a:extLst>
        </p:spPr>
      </p:pic>
      <p:pic>
        <p:nvPicPr>
          <p:cNvPr id="11" name="Afbeelding 14">
            <a:extLst>
              <a:ext uri="{FF2B5EF4-FFF2-40B4-BE49-F238E27FC236}">
                <a16:creationId xmlns:a16="http://schemas.microsoft.com/office/drawing/2014/main" id="{0DB94231-83E4-483A-AE94-E94D864CB845}"/>
              </a:ext>
            </a:extLst>
          </p:cNvPr>
          <p:cNvPicPr/>
          <p:nvPr/>
        </p:nvPicPr>
        <p:blipFill rotWithShape="1">
          <a:blip r:embed="rId6">
            <a:extLst>
              <a:ext uri="{28A0092B-C50C-407E-A947-70E740481C1C}">
                <a14:useLocalDpi xmlns:a14="http://schemas.microsoft.com/office/drawing/2010/main" val="0"/>
              </a:ext>
            </a:extLst>
          </a:blip>
          <a:srcRect l="717" t="2867"/>
          <a:stretch/>
        </p:blipFill>
        <p:spPr bwMode="auto">
          <a:xfrm>
            <a:off x="5268287" y="1333850"/>
            <a:ext cx="6511471" cy="502250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40082060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err="1">
                <a:latin typeface="+mn-lt"/>
              </a:rPr>
              <a:t>Upload</a:t>
            </a:r>
            <a:r>
              <a:rPr lang="fr-BE" sz="4000" dirty="0">
                <a:latin typeface="+mn-lt"/>
              </a:rPr>
              <a:t> de la rencontre</a:t>
            </a:r>
          </a:p>
        </p:txBody>
      </p:sp>
      <p:pic>
        <p:nvPicPr>
          <p:cNvPr id="12" name="Afbeelding 12">
            <a:extLst>
              <a:ext uri="{FF2B5EF4-FFF2-40B4-BE49-F238E27FC236}">
                <a16:creationId xmlns:a16="http://schemas.microsoft.com/office/drawing/2014/main" id="{870CC858-F0F2-43A2-849B-ECC00F5C7D92}"/>
              </a:ext>
            </a:extLst>
          </p:cNvPr>
          <p:cNvPicPr/>
          <p:nvPr/>
        </p:nvPicPr>
        <p:blipFill rotWithShape="1">
          <a:blip r:embed="rId3">
            <a:extLst>
              <a:ext uri="{28A0092B-C50C-407E-A947-70E740481C1C}">
                <a14:useLocalDpi xmlns:a14="http://schemas.microsoft.com/office/drawing/2010/main" val="0"/>
              </a:ext>
            </a:extLst>
          </a:blip>
          <a:srcRect l="573" t="3249" r="-1050" b="26421"/>
          <a:stretch/>
        </p:blipFill>
        <p:spPr bwMode="auto">
          <a:xfrm>
            <a:off x="5317921" y="1196179"/>
            <a:ext cx="6585358" cy="4215476"/>
          </a:xfrm>
          <a:prstGeom prst="rect">
            <a:avLst/>
          </a:prstGeom>
          <a:noFill/>
          <a:ln>
            <a:noFill/>
          </a:ln>
          <a:extLst>
            <a:ext uri="{53640926-AAD7-44d8-BBD7-CCE9431645EC}">
              <a14:shadowObscured xmlns:a14="http://schemas.microsoft.com/office/drawing/2010/main" xmlns=""/>
            </a:ext>
          </a:extLst>
        </p:spPr>
      </p:pic>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258349"/>
            <a:ext cx="5050605" cy="4555221"/>
          </a:xfrm>
        </p:spPr>
        <p:txBody>
          <a:bodyPr>
            <a:normAutofit fontScale="92500" lnSpcReduction="10000"/>
          </a:bodyPr>
          <a:lstStyle/>
          <a:p>
            <a:pPr marL="342900" indent="-342900" algn="l">
              <a:lnSpc>
                <a:spcPct val="120000"/>
              </a:lnSpc>
              <a:spcBef>
                <a:spcPts val="600"/>
              </a:spcBef>
              <a:buFont typeface="Arial" panose="020B0604020202020204" pitchFamily="34" charset="0"/>
              <a:buChar char="•"/>
            </a:pPr>
            <a:r>
              <a:rPr lang="fr-BE" dirty="0">
                <a:solidFill>
                  <a:srgbClr val="FF0000"/>
                </a:solidFill>
              </a:rPr>
              <a:t>A partir de ce point, nous devons être de retour en connexion internet.</a:t>
            </a:r>
          </a:p>
          <a:p>
            <a:pPr marL="342900" indent="-342900" algn="l">
              <a:lnSpc>
                <a:spcPct val="120000"/>
              </a:lnSpc>
              <a:spcBef>
                <a:spcPts val="600"/>
              </a:spcBef>
              <a:buFont typeface="Arial" panose="020B0604020202020204" pitchFamily="34" charset="0"/>
              <a:buChar char="•"/>
            </a:pPr>
            <a:r>
              <a:rPr lang="fr-BE" dirty="0"/>
              <a:t>Allez dans la fenêtre principale.</a:t>
            </a:r>
          </a:p>
          <a:p>
            <a:pPr marL="342900" indent="-342900" algn="l">
              <a:lnSpc>
                <a:spcPct val="120000"/>
              </a:lnSpc>
              <a:spcBef>
                <a:spcPts val="600"/>
              </a:spcBef>
              <a:buFont typeface="Arial" panose="020B0604020202020204" pitchFamily="34" charset="0"/>
              <a:buChar char="•"/>
            </a:pPr>
            <a:r>
              <a:rPr lang="fr-BE" dirty="0"/>
              <a:t>Cliquez sur “UPLOAD MANAGER”.</a:t>
            </a:r>
          </a:p>
          <a:p>
            <a:pPr marL="342900" indent="-342900" algn="l">
              <a:lnSpc>
                <a:spcPct val="120000"/>
              </a:lnSpc>
              <a:spcBef>
                <a:spcPts val="600"/>
              </a:spcBef>
              <a:buFont typeface="Arial" panose="020B0604020202020204" pitchFamily="34" charset="0"/>
              <a:buChar char="•"/>
            </a:pPr>
            <a:r>
              <a:rPr lang="fr-BE" dirty="0"/>
              <a:t>Cliquez en maintenant (3 sec.) sur le</a:t>
            </a:r>
          </a:p>
          <a:p>
            <a:pPr algn="l">
              <a:lnSpc>
                <a:spcPct val="120000"/>
              </a:lnSpc>
              <a:spcBef>
                <a:spcPts val="600"/>
              </a:spcBef>
            </a:pPr>
            <a:r>
              <a:rPr lang="fr-BE" dirty="0"/>
              <a:t>     n° du match, une barre noire avec un        petit nuage apparait, cliquez sur celui-ci</a:t>
            </a:r>
          </a:p>
          <a:p>
            <a:pPr marL="342900" indent="-342900" algn="l">
              <a:lnSpc>
                <a:spcPct val="120000"/>
              </a:lnSpc>
              <a:spcBef>
                <a:spcPts val="600"/>
              </a:spcBef>
              <a:buFont typeface="Arial" panose="020B0604020202020204" pitchFamily="34" charset="0"/>
              <a:buChar char="•"/>
            </a:pPr>
            <a:r>
              <a:rPr lang="fr-BE" dirty="0"/>
              <a:t>Toutes les coches sont vertes et votre rencontre et les résultats sont transférés vers                          “</a:t>
            </a:r>
            <a:r>
              <a:rPr lang="fr-BE" dirty="0" err="1"/>
              <a:t>Fedinside</a:t>
            </a:r>
            <a:r>
              <a:rPr lang="fr-BE" dirty="0"/>
              <a:t>”</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43</a:t>
            </a:fld>
            <a:endParaRPr lang="fr-BE" dirty="0"/>
          </a:p>
        </p:txBody>
      </p:sp>
      <p:pic>
        <p:nvPicPr>
          <p:cNvPr id="13" name="Afbeelding 15">
            <a:extLst>
              <a:ext uri="{FF2B5EF4-FFF2-40B4-BE49-F238E27FC236}">
                <a16:creationId xmlns:a16="http://schemas.microsoft.com/office/drawing/2014/main" id="{256F6419-CBFD-4BFF-BD19-CB45A09F911E}"/>
              </a:ext>
            </a:extLst>
          </p:cNvPr>
          <p:cNvPicPr/>
          <p:nvPr/>
        </p:nvPicPr>
        <p:blipFill rotWithShape="1">
          <a:blip r:embed="rId4">
            <a:extLst>
              <a:ext uri="{28A0092B-C50C-407E-A947-70E740481C1C}">
                <a14:useLocalDpi xmlns:a14="http://schemas.microsoft.com/office/drawing/2010/main" val="0"/>
              </a:ext>
            </a:extLst>
          </a:blip>
          <a:srcRect l="430" t="3439"/>
          <a:stretch/>
        </p:blipFill>
        <p:spPr bwMode="auto">
          <a:xfrm>
            <a:off x="5330875" y="2498505"/>
            <a:ext cx="6448883" cy="3563697"/>
          </a:xfrm>
          <a:prstGeom prst="rect">
            <a:avLst/>
          </a:prstGeom>
          <a:noFill/>
          <a:ln>
            <a:noFill/>
          </a:ln>
          <a:extLst>
            <a:ext uri="{53640926-AAD7-44d8-BBD7-CCE9431645EC}">
              <a14:shadowObscured xmlns:a14="http://schemas.microsoft.com/office/drawing/2010/main" xmlns=""/>
            </a:ext>
          </a:extLst>
        </p:spPr>
      </p:pic>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296E2604-324E-484B-8260-A0BE9BA0DB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1617" y="3227532"/>
            <a:ext cx="6519372" cy="1264640"/>
          </a:xfrm>
          <a:prstGeom prst="rect">
            <a:avLst/>
          </a:prstGeom>
        </p:spPr>
      </p:pic>
      <p:pic>
        <p:nvPicPr>
          <p:cNvPr id="9" name="Image 8">
            <a:extLst>
              <a:ext uri="{FF2B5EF4-FFF2-40B4-BE49-F238E27FC236}">
                <a16:creationId xmlns:a16="http://schemas.microsoft.com/office/drawing/2014/main" id="{0D796155-7ED9-4BDC-9FB9-98A9D24D33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5630" y="4675422"/>
            <a:ext cx="6585359" cy="1200318"/>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30497725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type.wav"/>
          </p:stSnd>
        </p:sndAc>
      </p:transition>
    </mc:Choice>
    <mc:Fallback xmlns="">
      <p:transition spd="slow">
        <p:sndAc>
          <p:stSnd>
            <p:snd r:embed="rId9"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929468"/>
            <a:ext cx="11131009" cy="3884102"/>
          </a:xfrm>
        </p:spPr>
        <p:txBody>
          <a:bodyPr>
            <a:normAutofit/>
          </a:bodyPr>
          <a:lstStyle/>
          <a:p>
            <a:pPr marL="342900" indent="-342900" algn="l">
              <a:buFont typeface="Arial" panose="020B0604020202020204" pitchFamily="34" charset="0"/>
              <a:buChar char="•"/>
            </a:pPr>
            <a:r>
              <a:rPr lang="fr-BE" b="1" dirty="0"/>
              <a:t>Demande non-fondée.</a:t>
            </a:r>
          </a:p>
          <a:p>
            <a:pPr marL="342900" lvl="0" indent="-342900" algn="l">
              <a:buFont typeface="Arial" panose="020B0604020202020204" pitchFamily="34" charset="0"/>
              <a:buChar char="•"/>
            </a:pPr>
            <a:r>
              <a:rPr lang="fr-BE" dirty="0"/>
              <a:t>L’arbitre l’indiquera si cela est nécessaire.</a:t>
            </a:r>
          </a:p>
          <a:p>
            <a:pPr marL="342900" lvl="0" indent="-342900" algn="l">
              <a:buFont typeface="Arial" panose="020B0604020202020204" pitchFamily="34" charset="0"/>
              <a:buChar char="•"/>
            </a:pPr>
            <a:r>
              <a:rPr lang="fr-BE" dirty="0"/>
              <a:t>Ceci doit être indiqué par le symbole “IR” (</a:t>
            </a:r>
            <a:r>
              <a:rPr lang="fr-BE" dirty="0" err="1"/>
              <a:t>Injury</a:t>
            </a:r>
            <a:r>
              <a:rPr lang="fr-BE" dirty="0"/>
              <a:t> </a:t>
            </a:r>
            <a:r>
              <a:rPr lang="fr-BE" dirty="0" err="1"/>
              <a:t>Request</a:t>
            </a:r>
            <a:r>
              <a:rPr lang="fr-BE" dirty="0"/>
              <a:t>)</a:t>
            </a:r>
          </a:p>
          <a:p>
            <a:pPr marL="342900" lvl="0" indent="-342900" algn="l">
              <a:buFont typeface="Arial" panose="020B0604020202020204" pitchFamily="34" charset="0"/>
              <a:buChar char="•"/>
            </a:pPr>
            <a:r>
              <a:rPr lang="fr-BE" dirty="0"/>
              <a:t>Cela peut se produire pour une troisième demande de TO dans le même set par exemple.</a:t>
            </a:r>
          </a:p>
          <a:p>
            <a:pPr algn="l">
              <a:lnSpc>
                <a:spcPct val="120000"/>
              </a:lnSpc>
              <a:spcBef>
                <a:spcPts val="600"/>
              </a:spcBef>
            </a:pPr>
            <a:endParaRPr lang="fr-BE" dirty="0"/>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44</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309845732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459684"/>
            <a:ext cx="11131009" cy="4353886"/>
          </a:xfrm>
        </p:spPr>
        <p:txBody>
          <a:bodyPr>
            <a:normAutofit fontScale="70000" lnSpcReduction="20000"/>
          </a:bodyPr>
          <a:lstStyle/>
          <a:p>
            <a:pPr marL="342900" indent="-342900" algn="l">
              <a:buFont typeface="Arial" panose="020B0604020202020204" pitchFamily="34" charset="0"/>
              <a:buChar char="•"/>
            </a:pPr>
            <a:r>
              <a:rPr lang="fr-BE" b="1" dirty="0"/>
              <a:t>Remplacement exceptionnel</a:t>
            </a:r>
          </a:p>
          <a:p>
            <a:pPr marL="342900" lvl="0" indent="-342900" algn="l">
              <a:buFont typeface="Arial" panose="020B0604020202020204" pitchFamily="34" charset="0"/>
              <a:buChar char="•"/>
            </a:pPr>
            <a:r>
              <a:rPr lang="fr-BE" dirty="0"/>
              <a:t>Dans notre exemple du deuxième set, nous avons réalisé un double remplacement entre le joueur n° 5 de l’équipe B et le joueur n° 7 de cette même équipe.</a:t>
            </a:r>
          </a:p>
          <a:p>
            <a:pPr marL="342900" lvl="0" indent="-342900" algn="l">
              <a:buFont typeface="Arial" panose="020B0604020202020204" pitchFamily="34" charset="0"/>
              <a:buChar char="•"/>
            </a:pPr>
            <a:r>
              <a:rPr lang="fr-BE" dirty="0"/>
              <a:t>Supposons que le joueur n° 5 de l’équipe B se blesse,</a:t>
            </a:r>
          </a:p>
          <a:p>
            <a:pPr marL="342900" lvl="0" indent="-342900" algn="l">
              <a:buFont typeface="Arial" panose="020B0604020202020204" pitchFamily="34" charset="0"/>
              <a:buChar char="•"/>
            </a:pPr>
            <a:r>
              <a:rPr lang="fr-BE" dirty="0"/>
              <a:t>Vous cliquez sur le joueur n° 5,</a:t>
            </a:r>
          </a:p>
          <a:p>
            <a:pPr marL="342900" lvl="0" indent="-342900" algn="l">
              <a:buFont typeface="Arial" panose="020B0604020202020204" pitchFamily="34" charset="0"/>
              <a:buChar char="•"/>
            </a:pPr>
            <a:r>
              <a:rPr lang="fr-BE" dirty="0"/>
              <a:t>Vous obtenez la fenêtre de couleurs (</a:t>
            </a:r>
            <a:r>
              <a:rPr lang="fr-BE" dirty="0">
                <a:solidFill>
                  <a:srgbClr val="00B050"/>
                </a:solidFill>
              </a:rPr>
              <a:t>verte</a:t>
            </a:r>
            <a:r>
              <a:rPr lang="fr-BE" dirty="0"/>
              <a:t>, </a:t>
            </a:r>
            <a:r>
              <a:rPr lang="fr-BE" dirty="0">
                <a:solidFill>
                  <a:srgbClr val="FF0000"/>
                </a:solidFill>
              </a:rPr>
              <a:t>rouge</a:t>
            </a:r>
            <a:r>
              <a:rPr lang="fr-BE" dirty="0"/>
              <a:t> et </a:t>
            </a:r>
            <a:r>
              <a:rPr lang="fr-BE" dirty="0">
                <a:solidFill>
                  <a:srgbClr val="FF6600"/>
                </a:solidFill>
              </a:rPr>
              <a:t>orange</a:t>
            </a:r>
            <a:r>
              <a:rPr lang="fr-BE" dirty="0"/>
              <a:t>)</a:t>
            </a:r>
          </a:p>
          <a:p>
            <a:pPr marL="342900" lvl="0" indent="-342900" algn="l">
              <a:buFont typeface="Arial" panose="020B0604020202020204" pitchFamily="34" charset="0"/>
              <a:buChar char="•"/>
            </a:pPr>
            <a:r>
              <a:rPr lang="fr-BE" dirty="0"/>
              <a:t>Cliquez sur le rectangle </a:t>
            </a:r>
            <a:r>
              <a:rPr lang="fr-BE" dirty="0">
                <a:solidFill>
                  <a:srgbClr val="FF6600"/>
                </a:solidFill>
              </a:rPr>
              <a:t>orange</a:t>
            </a:r>
            <a:r>
              <a:rPr lang="fr-BE" dirty="0"/>
              <a:t> “PLAYER INJURY”</a:t>
            </a:r>
          </a:p>
          <a:p>
            <a:pPr marL="342900" lvl="0" indent="-342900" algn="l">
              <a:buFont typeface="Arial" panose="020B0604020202020204" pitchFamily="34" charset="0"/>
              <a:buChar char="•"/>
            </a:pPr>
            <a:r>
              <a:rPr lang="fr-BE" dirty="0"/>
              <a:t>Apparaissent les possibilités de remplacement, vous choisissez parmi les possibilités offertes.</a:t>
            </a:r>
          </a:p>
          <a:p>
            <a:pPr marL="342900" lvl="0" indent="-342900" algn="l">
              <a:buFont typeface="Arial" panose="020B0604020202020204" pitchFamily="34" charset="0"/>
              <a:buChar char="•"/>
            </a:pPr>
            <a:r>
              <a:rPr lang="fr-BE" dirty="0"/>
              <a:t>Une lettre </a:t>
            </a:r>
            <a:r>
              <a:rPr lang="fr-BE" dirty="0">
                <a:solidFill>
                  <a:srgbClr val="FF0000"/>
                </a:solidFill>
              </a:rPr>
              <a:t>T</a:t>
            </a:r>
            <a:r>
              <a:rPr lang="fr-BE" dirty="0"/>
              <a:t> apparait dans la case du joueur remplacé de manière exceptionnelle. Ce qui signifie que tout joueur qui n’était pas sur le terrain au moment de la blessure peut être utilisé pour remplacer le joueur blessé. </a:t>
            </a:r>
            <a:r>
              <a:rPr lang="fr-BE" b="1" dirty="0">
                <a:solidFill>
                  <a:srgbClr val="FF0000"/>
                </a:solidFill>
              </a:rPr>
              <a:t>Exception faite du/des libéro(s) !</a:t>
            </a:r>
          </a:p>
          <a:p>
            <a:pPr marL="342900" lvl="0" indent="-342900" algn="l">
              <a:buFont typeface="Arial" panose="020B0604020202020204" pitchFamily="34" charset="0"/>
              <a:buChar char="•"/>
            </a:pPr>
            <a:r>
              <a:rPr lang="fr-BE" dirty="0"/>
              <a:t>Le joueur n° 5 ne peut plus revenir au jeu car il a été remplacé pour blessure et cela a entrainé un remplacement exceptionnel.</a:t>
            </a:r>
          </a:p>
          <a:p>
            <a:pPr marL="342900" lvl="0" indent="-342900" algn="l">
              <a:buFont typeface="Arial" panose="020B0604020202020204" pitchFamily="34" charset="0"/>
              <a:buChar char="•"/>
            </a:pPr>
            <a:r>
              <a:rPr lang="fr-BE" dirty="0"/>
              <a:t>La raison du remplacement exceptionnel sera noté dans la case commentaire.</a:t>
            </a:r>
          </a:p>
          <a:p>
            <a:r>
              <a:rPr lang="nl-BE" dirty="0"/>
              <a:t> </a:t>
            </a:r>
          </a:p>
          <a:p>
            <a:pPr algn="l"/>
            <a:endParaRPr lang="fr-BE" dirty="0"/>
          </a:p>
          <a:p>
            <a:pPr algn="l">
              <a:lnSpc>
                <a:spcPct val="120000"/>
              </a:lnSpc>
              <a:spcBef>
                <a:spcPts val="600"/>
              </a:spcBef>
            </a:pPr>
            <a:endParaRPr lang="fr-BE" dirty="0"/>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45</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78339075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459684"/>
            <a:ext cx="11131009" cy="4353886"/>
          </a:xfrm>
        </p:spPr>
        <p:txBody>
          <a:bodyPr>
            <a:normAutofit/>
          </a:bodyPr>
          <a:lstStyle/>
          <a:p>
            <a:pPr marL="342900" indent="-342900" algn="l">
              <a:buFont typeface="Arial" panose="020B0604020202020204" pitchFamily="34" charset="0"/>
              <a:buChar char="•"/>
            </a:pPr>
            <a:r>
              <a:rPr lang="fr-BE" b="1" dirty="0"/>
              <a:t>Justification pour une équipe déclarée incomplète.</a:t>
            </a:r>
          </a:p>
          <a:p>
            <a:pPr marL="342900" lvl="0" indent="-342900" algn="l">
              <a:buFont typeface="Arial" panose="020B0604020202020204" pitchFamily="34" charset="0"/>
              <a:buChar char="•"/>
            </a:pPr>
            <a:r>
              <a:rPr lang="fr-BE" dirty="0"/>
              <a:t>C’est le cas si une équipe doit effectuer un changement et n’a pas de remplaçant.</a:t>
            </a:r>
          </a:p>
          <a:p>
            <a:pPr marL="342900" lvl="0" indent="-342900" algn="l">
              <a:buFont typeface="Arial" panose="020B0604020202020204" pitchFamily="34" charset="0"/>
              <a:buChar char="•"/>
            </a:pPr>
            <a:r>
              <a:rPr lang="fr-BE" dirty="0"/>
              <a:t>Il peut s’agir d’une blessure, une expulsion ou une disqualification. Si à ce moment, il n’y a pas de remplacement possible l’équipe est déclarée incomplète.</a:t>
            </a:r>
          </a:p>
          <a:p>
            <a:pPr marL="342900" lvl="0" indent="-342900" algn="l">
              <a:buFont typeface="Arial" panose="020B0604020202020204" pitchFamily="34" charset="0"/>
              <a:buChar char="•"/>
            </a:pPr>
            <a:r>
              <a:rPr lang="fr-BE" dirty="0"/>
              <a:t>Si une équipe est déclarée incomplète, l’autre équipe se voit attribuer les points manquants pour clôturer le set.</a:t>
            </a:r>
          </a:p>
          <a:p>
            <a:pPr marL="342900" lvl="0" indent="-342900" algn="l">
              <a:buFont typeface="Arial" panose="020B0604020202020204" pitchFamily="34" charset="0"/>
              <a:buChar char="•"/>
            </a:pPr>
            <a:r>
              <a:rPr lang="fr-BE" dirty="0"/>
              <a:t>Cette action clôture le set.</a:t>
            </a:r>
          </a:p>
          <a:p>
            <a:pPr marL="342900" lvl="0" indent="-342900" algn="l">
              <a:buFont typeface="Arial" panose="020B0604020202020204" pitchFamily="34" charset="0"/>
              <a:buChar char="•"/>
            </a:pPr>
            <a:r>
              <a:rPr lang="fr-BE" dirty="0"/>
              <a:t>Il se peut que les sets suivants puissent être joués,</a:t>
            </a:r>
          </a:p>
          <a:p>
            <a:pPr marL="342900" indent="-342900" algn="l">
              <a:buFont typeface="Arial" panose="020B0604020202020204" pitchFamily="34" charset="0"/>
              <a:buChar char="•"/>
            </a:pPr>
            <a:r>
              <a:rPr lang="fr-BE" dirty="0"/>
              <a:t>Par exemple, un joueur a été expulsé pour un set, il peut ensuite rejouer le suivant.</a:t>
            </a:r>
          </a:p>
          <a:p>
            <a:r>
              <a:rPr lang="nl-BE" dirty="0"/>
              <a:t> </a:t>
            </a:r>
          </a:p>
          <a:p>
            <a:pPr algn="l"/>
            <a:endParaRPr lang="fr-BE" dirty="0"/>
          </a:p>
          <a:p>
            <a:pPr algn="l">
              <a:lnSpc>
                <a:spcPct val="120000"/>
              </a:lnSpc>
              <a:spcBef>
                <a:spcPts val="600"/>
              </a:spcBef>
            </a:pPr>
            <a:endParaRPr lang="fr-BE" dirty="0"/>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46</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85887038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30495" y="1985583"/>
            <a:ext cx="11131009" cy="4353886"/>
          </a:xfrm>
        </p:spPr>
        <p:txBody>
          <a:bodyPr>
            <a:normAutofit/>
          </a:bodyPr>
          <a:lstStyle/>
          <a:p>
            <a:pPr marL="342900" indent="-342900" algn="l">
              <a:buFont typeface="Arial" panose="020B0604020202020204" pitchFamily="34" charset="0"/>
              <a:buChar char="•"/>
            </a:pPr>
            <a:r>
              <a:rPr lang="fr-BE" b="1" dirty="0"/>
              <a:t>Pour la différence de points lors de la coupe</a:t>
            </a:r>
          </a:p>
          <a:p>
            <a:pPr marL="342900" lvl="0" indent="-342900" algn="l">
              <a:buFont typeface="Arial" panose="020B0604020202020204" pitchFamily="34" charset="0"/>
              <a:buChar char="•"/>
            </a:pPr>
            <a:r>
              <a:rPr lang="fr-BE" dirty="0"/>
              <a:t>Au début du set, cliquez sur -1 à l’équipe évoluant avec “handicap”,</a:t>
            </a:r>
          </a:p>
          <a:p>
            <a:pPr marL="342900" lvl="0" indent="-342900" algn="l">
              <a:buFont typeface="Arial" panose="020B0604020202020204" pitchFamily="34" charset="0"/>
              <a:buChar char="•"/>
            </a:pPr>
            <a:r>
              <a:rPr lang="fr-BE" dirty="0"/>
              <a:t>Une fenêtre apparait, encodez </a:t>
            </a:r>
            <a:r>
              <a:rPr lang="fr-BE" dirty="0">
                <a:solidFill>
                  <a:srgbClr val="FF0000"/>
                </a:solidFill>
              </a:rPr>
              <a:t>-2</a:t>
            </a:r>
            <a:r>
              <a:rPr lang="fr-BE" dirty="0"/>
              <a:t> ou </a:t>
            </a:r>
            <a:r>
              <a:rPr lang="fr-BE" dirty="0">
                <a:solidFill>
                  <a:srgbClr val="FF0000"/>
                </a:solidFill>
              </a:rPr>
              <a:t>-4</a:t>
            </a:r>
            <a:r>
              <a:rPr lang="fr-BE" dirty="0"/>
              <a:t> ou </a:t>
            </a:r>
            <a:r>
              <a:rPr lang="fr-BE" dirty="0">
                <a:solidFill>
                  <a:srgbClr val="FF0000"/>
                </a:solidFill>
              </a:rPr>
              <a:t>-6</a:t>
            </a:r>
            <a:r>
              <a:rPr lang="fr-BE" dirty="0"/>
              <a:t> selon le handicap et commentez la raison de ce fait (différence de division),</a:t>
            </a:r>
          </a:p>
          <a:p>
            <a:pPr marL="342900" lvl="0" indent="-342900" algn="l">
              <a:buFont typeface="Arial" panose="020B0604020202020204" pitchFamily="34" charset="0"/>
              <a:buChar char="•"/>
            </a:pPr>
            <a:r>
              <a:rPr lang="fr-BE" dirty="0"/>
              <a:t>Quand vous appuyez sur “OK”, le score adapté (2, 4 ou 6 – 0) apparait dans l’écran de la rencontre.</a:t>
            </a:r>
          </a:p>
          <a:p>
            <a:pPr marL="342900" lvl="0" indent="-342900" algn="l">
              <a:buFont typeface="Arial" panose="020B0604020202020204" pitchFamily="34" charset="0"/>
              <a:buChar char="•"/>
            </a:pPr>
            <a:r>
              <a:rPr lang="fr-BE" dirty="0"/>
              <a:t>Pour le set 5, les points “avantages” sont divisés par deux.</a:t>
            </a:r>
          </a:p>
          <a:p>
            <a:pPr marL="342900" indent="-342900" algn="l">
              <a:buFont typeface="Arial" panose="020B0604020202020204" pitchFamily="34" charset="0"/>
              <a:buChar char="•"/>
            </a:pPr>
            <a:endParaRPr lang="fr-BE" dirty="0"/>
          </a:p>
          <a:p>
            <a:r>
              <a:rPr lang="nl-BE" dirty="0"/>
              <a:t> </a:t>
            </a:r>
          </a:p>
          <a:p>
            <a:pPr algn="l"/>
            <a:endParaRPr lang="fr-BE" dirty="0"/>
          </a:p>
          <a:p>
            <a:pPr algn="l">
              <a:lnSpc>
                <a:spcPct val="120000"/>
              </a:lnSpc>
              <a:spcBef>
                <a:spcPts val="600"/>
              </a:spcBef>
            </a:pPr>
            <a:endParaRPr lang="fr-BE" dirty="0"/>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47</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75653016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30495" y="1472646"/>
            <a:ext cx="11131009" cy="4353886"/>
          </a:xfrm>
        </p:spPr>
        <p:txBody>
          <a:bodyPr>
            <a:normAutofit/>
          </a:bodyPr>
          <a:lstStyle/>
          <a:p>
            <a:pPr marL="342900" indent="-342900" algn="l">
              <a:buFont typeface="Arial" panose="020B0604020202020204" pitchFamily="34" charset="0"/>
              <a:buChar char="•"/>
            </a:pPr>
            <a:r>
              <a:rPr lang="fr-BE" b="1" dirty="0"/>
              <a:t>DEDUCTION DE POINTS PAR L’ARBITRE</a:t>
            </a:r>
          </a:p>
          <a:p>
            <a:pPr marL="342900" lvl="0" indent="-342900" algn="l">
              <a:buFont typeface="Arial" panose="020B0604020202020204" pitchFamily="34" charset="0"/>
              <a:buChar char="•"/>
            </a:pPr>
            <a:r>
              <a:rPr lang="fr-BE" dirty="0"/>
              <a:t>Si la rotation est mauvaise  pour un certain nombre de points, ceux-ci sont retirés jusqu’au moment ou la faute s’est produite.</a:t>
            </a:r>
          </a:p>
          <a:p>
            <a:pPr marL="342900" lvl="0" indent="-342900" algn="l">
              <a:buFont typeface="Arial" panose="020B0604020202020204" pitchFamily="34" charset="0"/>
              <a:buChar char="•"/>
            </a:pPr>
            <a:r>
              <a:rPr lang="fr-BE" dirty="0"/>
              <a:t>Pour ce faire, appuyez sur -1 et spécifier le nombre de points à retirer et commentez la raison.</a:t>
            </a:r>
          </a:p>
          <a:p>
            <a:pPr marL="342900" lvl="0" indent="-342900" algn="l">
              <a:buFont typeface="Arial" panose="020B0604020202020204" pitchFamily="34" charset="0"/>
              <a:buChar char="•"/>
            </a:pPr>
            <a:r>
              <a:rPr lang="fr-BE" dirty="0"/>
              <a:t>L’équipe fautive est ramenée à la position correcte. </a:t>
            </a:r>
          </a:p>
          <a:p>
            <a:pPr marL="342900" indent="-342900" algn="l">
              <a:buFont typeface="Arial" panose="020B0604020202020204" pitchFamily="34" charset="0"/>
              <a:buChar char="•"/>
            </a:pPr>
            <a:endParaRPr lang="fr-BE" dirty="0"/>
          </a:p>
          <a:p>
            <a:r>
              <a:rPr lang="nl-BE" dirty="0"/>
              <a:t> </a:t>
            </a:r>
          </a:p>
          <a:p>
            <a:pPr algn="l"/>
            <a:endParaRPr lang="fr-BE" dirty="0"/>
          </a:p>
          <a:p>
            <a:pPr algn="l">
              <a:lnSpc>
                <a:spcPct val="120000"/>
              </a:lnSpc>
              <a:spcBef>
                <a:spcPts val="600"/>
              </a:spcBef>
            </a:pPr>
            <a:endParaRPr lang="fr-BE" dirty="0"/>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48</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10292704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Dernier point</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30495" y="1945587"/>
            <a:ext cx="11131009" cy="3191633"/>
          </a:xfrm>
        </p:spPr>
        <p:txBody>
          <a:bodyPr>
            <a:normAutofit/>
          </a:bodyPr>
          <a:lstStyle/>
          <a:p>
            <a:pPr marL="342900" indent="-342900" algn="l">
              <a:buFont typeface="Arial" panose="020B0604020202020204" pitchFamily="34" charset="0"/>
              <a:buChar char="•"/>
            </a:pPr>
            <a:r>
              <a:rPr lang="fr-BE" b="1" dirty="0"/>
              <a:t>Saisie des résultats de la rencontre réserve</a:t>
            </a:r>
          </a:p>
          <a:p>
            <a:pPr marL="342900" indent="-342900" algn="l">
              <a:buFont typeface="Arial" panose="020B0604020202020204" pitchFamily="34" charset="0"/>
              <a:buChar char="•"/>
            </a:pPr>
            <a:r>
              <a:rPr lang="fr-BE" dirty="0"/>
              <a:t>Allez dans l’onglet “MATCH RESERVE” et encodez le score du match réserve.</a:t>
            </a:r>
          </a:p>
          <a:p>
            <a:pPr marL="342900" indent="-342900" algn="l">
              <a:buFont typeface="Arial" panose="020B0604020202020204" pitchFamily="34" charset="0"/>
              <a:buChar char="•"/>
            </a:pPr>
            <a:r>
              <a:rPr lang="fr-BE" dirty="0"/>
              <a:t>Le résultat de la rencontre réserve sera uploadé automatiquement avec le match première.</a:t>
            </a:r>
          </a:p>
          <a:p>
            <a:pPr marL="342900" indent="-342900" algn="l">
              <a:buFont typeface="Arial" panose="020B0604020202020204" pitchFamily="34" charset="0"/>
              <a:buChar char="•"/>
            </a:pPr>
            <a:endParaRPr lang="fr-BE" dirty="0"/>
          </a:p>
          <a:p>
            <a:r>
              <a:rPr lang="nl-BE" dirty="0"/>
              <a:t> </a:t>
            </a:r>
          </a:p>
          <a:p>
            <a:pPr algn="l"/>
            <a:endParaRPr lang="fr-BE" dirty="0"/>
          </a:p>
          <a:p>
            <a:pPr algn="l">
              <a:lnSpc>
                <a:spcPct val="120000"/>
              </a:lnSpc>
              <a:spcBef>
                <a:spcPts val="600"/>
              </a:spcBef>
            </a:pPr>
            <a:endParaRPr lang="fr-BE" dirty="0"/>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49</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320983354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5" name="applaus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39298-D0A0-489F-895D-B30089799D7D}"/>
              </a:ext>
            </a:extLst>
          </p:cNvPr>
          <p:cNvSpPr>
            <a:spLocks noGrp="1"/>
          </p:cNvSpPr>
          <p:nvPr>
            <p:ph type="title"/>
          </p:nvPr>
        </p:nvSpPr>
        <p:spPr>
          <a:xfrm>
            <a:off x="588627" y="320675"/>
            <a:ext cx="11014745" cy="1325563"/>
          </a:xfrm>
        </p:spPr>
        <p:txBody>
          <a:bodyPr/>
          <a:lstStyle/>
          <a:p>
            <a:pPr algn="ctr"/>
            <a:r>
              <a:rPr lang="fr-BE" dirty="0">
                <a:latin typeface="+mn-lt"/>
              </a:rPr>
              <a:t>Installation de l’application Volley Spike</a:t>
            </a:r>
          </a:p>
        </p:txBody>
      </p:sp>
      <p:sp>
        <p:nvSpPr>
          <p:cNvPr id="3" name="Espace réservé du contenu 2">
            <a:extLst>
              <a:ext uri="{FF2B5EF4-FFF2-40B4-BE49-F238E27FC236}">
                <a16:creationId xmlns:a16="http://schemas.microsoft.com/office/drawing/2014/main" id="{E3F75D58-C14D-409D-AE1C-15EE14097B08}"/>
              </a:ext>
            </a:extLst>
          </p:cNvPr>
          <p:cNvSpPr>
            <a:spLocks noGrp="1"/>
          </p:cNvSpPr>
          <p:nvPr>
            <p:ph idx="1"/>
          </p:nvPr>
        </p:nvSpPr>
        <p:spPr>
          <a:xfrm>
            <a:off x="838200" y="2231006"/>
            <a:ext cx="10515600" cy="3851012"/>
          </a:xfrm>
        </p:spPr>
        <p:txBody>
          <a:bodyPr>
            <a:normAutofit lnSpcReduction="10000"/>
          </a:bodyPr>
          <a:lstStyle/>
          <a:p>
            <a:r>
              <a:rPr lang="fr-BE" sz="2400" dirty="0"/>
              <a:t>Sélectionner le navigateur internet</a:t>
            </a:r>
          </a:p>
          <a:p>
            <a:pPr marL="0" indent="0">
              <a:buNone/>
            </a:pPr>
            <a:r>
              <a:rPr lang="fr-BE" sz="2400" dirty="0"/>
              <a:t>   sur la tablette</a:t>
            </a:r>
          </a:p>
          <a:p>
            <a:r>
              <a:rPr lang="fr-BE" sz="2400" dirty="0"/>
              <a:t>Surfer vers </a:t>
            </a:r>
            <a:r>
              <a:rPr lang="fr-BE" sz="2400" u="sng" dirty="0">
                <a:hlinkClick r:id="rId3"/>
              </a:rPr>
              <a:t>www.volleyspike-fvwb.</a:t>
            </a:r>
            <a:r>
              <a:rPr lang="fr-BE" sz="2400" u="sng" dirty="0">
                <a:solidFill>
                  <a:schemeClr val="accent1">
                    <a:lumMod val="75000"/>
                  </a:schemeClr>
                </a:solidFill>
              </a:rPr>
              <a:t>be</a:t>
            </a:r>
          </a:p>
          <a:p>
            <a:r>
              <a:rPr lang="fr-BE" sz="2400" dirty="0"/>
              <a:t>Cliquer sur "start </a:t>
            </a:r>
            <a:r>
              <a:rPr lang="fr-BE" sz="2400" dirty="0" err="1"/>
              <a:t>now</a:t>
            </a:r>
            <a:r>
              <a:rPr lang="fr-BE" sz="2400" dirty="0"/>
              <a:t> for free"</a:t>
            </a:r>
          </a:p>
          <a:p>
            <a:r>
              <a:rPr lang="fr-BE" sz="2400" dirty="0"/>
              <a:t>L’application est téléchargée.</a:t>
            </a:r>
          </a:p>
          <a:p>
            <a:r>
              <a:rPr lang="fr-BE" sz="2400" dirty="0"/>
              <a:t>Après le téléchargement, cliquez sur le </a:t>
            </a:r>
          </a:p>
          <a:p>
            <a:pPr marL="0" indent="0">
              <a:buNone/>
            </a:pPr>
            <a:r>
              <a:rPr lang="fr-BE" sz="2400" dirty="0"/>
              <a:t>   fichier téléchargé</a:t>
            </a:r>
          </a:p>
          <a:p>
            <a:r>
              <a:rPr lang="fr-BE" sz="2400" dirty="0"/>
              <a:t>L’installation débute.</a:t>
            </a:r>
          </a:p>
          <a:p>
            <a:r>
              <a:rPr lang="fr-BE" sz="2400" dirty="0"/>
              <a:t>Après l’installation, vérifier si c’est bien la dernière version</a:t>
            </a:r>
            <a:r>
              <a:rPr lang="nl-BE" sz="2400" dirty="0"/>
              <a:t>.</a:t>
            </a:r>
          </a:p>
          <a:p>
            <a:endParaRPr lang="fr-BE" sz="2400"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4750D30-91EA-4BA3-8444-B3CE7035C376}"/>
              </a:ext>
            </a:extLst>
          </p:cNvPr>
          <p:cNvSpPr>
            <a:spLocks noGrp="1"/>
          </p:cNvSpPr>
          <p:nvPr>
            <p:ph type="sldNum" sz="quarter" idx="12"/>
          </p:nvPr>
        </p:nvSpPr>
        <p:spPr/>
        <p:txBody>
          <a:bodyPr/>
          <a:lstStyle/>
          <a:p>
            <a:fld id="{903D1BE3-C8FA-4496-BDC7-0512149EA5CE}" type="slidenum">
              <a:rPr lang="fr-BE" smtClean="0"/>
              <a:t>5</a:t>
            </a:fld>
            <a:endParaRPr lang="fr-BE" dirty="0"/>
          </a:p>
        </p:txBody>
      </p:sp>
      <p:pic>
        <p:nvPicPr>
          <p:cNvPr id="5" name="Afbeelding 6">
            <a:extLst>
              <a:ext uri="{FF2B5EF4-FFF2-40B4-BE49-F238E27FC236}">
                <a16:creationId xmlns:a16="http://schemas.microsoft.com/office/drawing/2014/main" id="{7967B243-583E-4088-9912-D4CFD9B522BE}"/>
              </a:ext>
            </a:extLst>
          </p:cNvPr>
          <p:cNvPicPr/>
          <p:nvPr/>
        </p:nvPicPr>
        <p:blipFill rotWithShape="1">
          <a:blip r:embed="rId4"/>
          <a:srcRect l="14386" t="16461" r="7737" b="25044"/>
          <a:stretch/>
        </p:blipFill>
        <p:spPr bwMode="auto">
          <a:xfrm>
            <a:off x="6031685" y="1451295"/>
            <a:ext cx="5712902" cy="3712815"/>
          </a:xfrm>
          <a:prstGeom prst="rect">
            <a:avLst/>
          </a:prstGeom>
          <a:ln>
            <a:noFill/>
          </a:ln>
          <a:extLst>
            <a:ext uri="{53640926-AAD7-44d8-BBD7-CCE9431645EC}">
              <a14:shadowObscured xmlns:a14="http://schemas.microsoft.com/office/drawing/2010/main" xmlns=""/>
            </a:ext>
          </a:extLst>
        </p:spPr>
      </p:pic>
      <p:pic>
        <p:nvPicPr>
          <p:cNvPr id="6" name="Image 5">
            <a:extLst>
              <a:ext uri="{FF2B5EF4-FFF2-40B4-BE49-F238E27FC236}">
                <a16:creationId xmlns:a16="http://schemas.microsoft.com/office/drawing/2014/main" id="{1ACE97D1-DC6B-45B2-A585-B15665405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C730DC80-FEBA-4FE2-8239-CE5BCBB904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30020833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7"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A3371D-7DB4-4406-9C22-9290450EDB1A}"/>
              </a:ext>
            </a:extLst>
          </p:cNvPr>
          <p:cNvSpPr>
            <a:spLocks noGrp="1"/>
          </p:cNvSpPr>
          <p:nvPr>
            <p:ph type="title"/>
          </p:nvPr>
        </p:nvSpPr>
        <p:spPr>
          <a:xfrm>
            <a:off x="838200" y="365125"/>
            <a:ext cx="10515600" cy="1010669"/>
          </a:xfrm>
        </p:spPr>
        <p:txBody>
          <a:bodyPr/>
          <a:lstStyle/>
          <a:p>
            <a:pPr algn="ctr"/>
            <a:r>
              <a:rPr lang="fr-BE" dirty="0">
                <a:latin typeface="+mn-lt"/>
              </a:rPr>
              <a:t>Connexion à l’application</a:t>
            </a:r>
          </a:p>
        </p:txBody>
      </p:sp>
      <p:sp>
        <p:nvSpPr>
          <p:cNvPr id="3" name="Espace réservé du contenu 2">
            <a:extLst>
              <a:ext uri="{FF2B5EF4-FFF2-40B4-BE49-F238E27FC236}">
                <a16:creationId xmlns:a16="http://schemas.microsoft.com/office/drawing/2014/main" id="{17178C6B-4A1A-4A08-BA0A-B9965594E6D0}"/>
              </a:ext>
            </a:extLst>
          </p:cNvPr>
          <p:cNvSpPr>
            <a:spLocks noGrp="1"/>
          </p:cNvSpPr>
          <p:nvPr>
            <p:ph idx="1"/>
          </p:nvPr>
        </p:nvSpPr>
        <p:spPr>
          <a:xfrm>
            <a:off x="838200" y="1548788"/>
            <a:ext cx="10515600" cy="1957810"/>
          </a:xfrm>
        </p:spPr>
        <p:txBody>
          <a:bodyPr/>
          <a:lstStyle/>
          <a:p>
            <a:r>
              <a:rPr lang="fr-BE" dirty="0"/>
              <a:t>Cela peut se faire à l’avance mais, une connexion internet doit être disponible.</a:t>
            </a:r>
          </a:p>
          <a:p>
            <a:r>
              <a:rPr lang="fr-BE" dirty="0"/>
              <a:t>Sur la tablette, ouvrir l’application (VolleySpike-FVWB App)</a:t>
            </a:r>
          </a:p>
          <a:p>
            <a:r>
              <a:rPr lang="fr-BE" dirty="0"/>
              <a:t>Sélectionner l’onglet "MATCH FORMAT"</a:t>
            </a:r>
          </a:p>
          <a:p>
            <a:endParaRPr lang="fr-BE" dirty="0"/>
          </a:p>
        </p:txBody>
      </p:sp>
      <p:sp>
        <p:nvSpPr>
          <p:cNvPr id="4" name="Espace réservé du numéro de diapositive 3">
            <a:extLst>
              <a:ext uri="{FF2B5EF4-FFF2-40B4-BE49-F238E27FC236}">
                <a16:creationId xmlns:a16="http://schemas.microsoft.com/office/drawing/2014/main" id="{39C7BDFF-6CF3-4F9D-B477-265222B2FF06}"/>
              </a:ext>
            </a:extLst>
          </p:cNvPr>
          <p:cNvSpPr>
            <a:spLocks noGrp="1"/>
          </p:cNvSpPr>
          <p:nvPr>
            <p:ph type="sldNum" sz="quarter" idx="12"/>
          </p:nvPr>
        </p:nvSpPr>
        <p:spPr/>
        <p:txBody>
          <a:bodyPr/>
          <a:lstStyle/>
          <a:p>
            <a:fld id="{903D1BE3-C8FA-4496-BDC7-0512149EA5CE}" type="slidenum">
              <a:rPr lang="fr-BE" smtClean="0"/>
              <a:t>6</a:t>
            </a:fld>
            <a:endParaRPr lang="fr-BE"/>
          </a:p>
        </p:txBody>
      </p:sp>
      <p:pic>
        <p:nvPicPr>
          <p:cNvPr id="5" name="Afbeelding 7">
            <a:extLst>
              <a:ext uri="{FF2B5EF4-FFF2-40B4-BE49-F238E27FC236}">
                <a16:creationId xmlns:a16="http://schemas.microsoft.com/office/drawing/2014/main" id="{207AB301-B395-4E38-AB63-2697214F58F8}"/>
              </a:ext>
            </a:extLst>
          </p:cNvPr>
          <p:cNvPicPr/>
          <p:nvPr/>
        </p:nvPicPr>
        <p:blipFill rotWithShape="1">
          <a:blip r:embed="rId3">
            <a:extLst>
              <a:ext uri="{28A0092B-C50C-407E-A947-70E740481C1C}">
                <a14:useLocalDpi xmlns:a14="http://schemas.microsoft.com/office/drawing/2010/main" val="0"/>
              </a:ext>
            </a:extLst>
          </a:blip>
          <a:srcRect l="496" t="3087" r="-1520" b="23501"/>
          <a:stretch/>
        </p:blipFill>
        <p:spPr bwMode="auto">
          <a:xfrm>
            <a:off x="3797417" y="3429000"/>
            <a:ext cx="7029974" cy="3388526"/>
          </a:xfrm>
          <a:prstGeom prst="rect">
            <a:avLst/>
          </a:prstGeom>
          <a:noFill/>
          <a:ln>
            <a:noFill/>
          </a:ln>
          <a:extLst>
            <a:ext uri="{53640926-AAD7-44d8-BBD7-CCE9431645EC}">
              <a14:shadowObscured xmlns:a14="http://schemas.microsoft.com/office/drawing/2010/main" xmlns=""/>
            </a:ext>
          </a:extLst>
        </p:spPr>
      </p:pic>
      <p:pic>
        <p:nvPicPr>
          <p:cNvPr id="6" name="Image 5">
            <a:extLst>
              <a:ext uri="{FF2B5EF4-FFF2-40B4-BE49-F238E27FC236}">
                <a16:creationId xmlns:a16="http://schemas.microsoft.com/office/drawing/2014/main" id="{9ED47E03-D642-497D-AFFA-324690A05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2E545F12-D275-4CE8-8FE3-9FA10A3FD4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90246473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F38BAF-48D9-45F7-8BED-03CA3A820289}"/>
              </a:ext>
            </a:extLst>
          </p:cNvPr>
          <p:cNvSpPr>
            <a:spLocks noGrp="1"/>
          </p:cNvSpPr>
          <p:nvPr>
            <p:ph type="title"/>
          </p:nvPr>
        </p:nvSpPr>
        <p:spPr/>
        <p:txBody>
          <a:bodyPr/>
          <a:lstStyle/>
          <a:p>
            <a:pPr algn="ctr"/>
            <a:r>
              <a:rPr lang="fr-BE" dirty="0">
                <a:latin typeface="+mn-lt"/>
              </a:rPr>
              <a:t>Connectez-vous à l’application</a:t>
            </a:r>
          </a:p>
        </p:txBody>
      </p:sp>
      <p:sp>
        <p:nvSpPr>
          <p:cNvPr id="3" name="Espace réservé du contenu 2">
            <a:extLst>
              <a:ext uri="{FF2B5EF4-FFF2-40B4-BE49-F238E27FC236}">
                <a16:creationId xmlns:a16="http://schemas.microsoft.com/office/drawing/2014/main" id="{A6A55F2D-21AE-433F-8091-4F27FC4B75A4}"/>
              </a:ext>
            </a:extLst>
          </p:cNvPr>
          <p:cNvSpPr>
            <a:spLocks noGrp="1"/>
          </p:cNvSpPr>
          <p:nvPr>
            <p:ph idx="1"/>
          </p:nvPr>
        </p:nvSpPr>
        <p:spPr>
          <a:xfrm>
            <a:off x="696286" y="1825625"/>
            <a:ext cx="5301842" cy="4351338"/>
          </a:xfrm>
        </p:spPr>
        <p:txBody>
          <a:bodyPr/>
          <a:lstStyle/>
          <a:p>
            <a:r>
              <a:rPr lang="fr-BE" sz="2400" dirty="0"/>
              <a:t>Cliquez sur LOG IN.</a:t>
            </a:r>
          </a:p>
          <a:p>
            <a:r>
              <a:rPr lang="fr-BE" sz="2400" dirty="0"/>
              <a:t>Entrez vos informations de connexion et cliquez sur LOG IN</a:t>
            </a:r>
          </a:p>
          <a:p>
            <a:r>
              <a:rPr lang="fr-BE" sz="2400" dirty="0"/>
              <a:t>Le login et le mot de passe sont actuellement : le numéro de matricule du club visité (ex: </a:t>
            </a:r>
            <a:r>
              <a:rPr lang="fr-BE" sz="2400" dirty="0" err="1"/>
              <a:t>Lommersweiler</a:t>
            </a:r>
            <a:r>
              <a:rPr lang="fr-BE" sz="2400" dirty="0"/>
              <a:t> = 1224)</a:t>
            </a:r>
            <a:endParaRPr lang="fr-BE" dirty="0"/>
          </a:p>
        </p:txBody>
      </p:sp>
      <p:sp>
        <p:nvSpPr>
          <p:cNvPr id="4" name="Espace réservé du numéro de diapositive 3">
            <a:extLst>
              <a:ext uri="{FF2B5EF4-FFF2-40B4-BE49-F238E27FC236}">
                <a16:creationId xmlns:a16="http://schemas.microsoft.com/office/drawing/2014/main" id="{5F75FBDE-EC3E-466D-8D3A-BFAE939EEBF7}"/>
              </a:ext>
            </a:extLst>
          </p:cNvPr>
          <p:cNvSpPr>
            <a:spLocks noGrp="1"/>
          </p:cNvSpPr>
          <p:nvPr>
            <p:ph type="sldNum" sz="quarter" idx="12"/>
          </p:nvPr>
        </p:nvSpPr>
        <p:spPr/>
        <p:txBody>
          <a:bodyPr/>
          <a:lstStyle/>
          <a:p>
            <a:fld id="{903D1BE3-C8FA-4496-BDC7-0512149EA5CE}" type="slidenum">
              <a:rPr lang="fr-BE" smtClean="0"/>
              <a:t>7</a:t>
            </a:fld>
            <a:endParaRPr lang="fr-BE"/>
          </a:p>
        </p:txBody>
      </p:sp>
      <p:pic>
        <p:nvPicPr>
          <p:cNvPr id="7" name="Image 6">
            <a:extLst>
              <a:ext uri="{FF2B5EF4-FFF2-40B4-BE49-F238E27FC236}">
                <a16:creationId xmlns:a16="http://schemas.microsoft.com/office/drawing/2014/main" id="{DD26F7C2-6425-40FD-8484-ACC6B4028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BE7E1889-5276-4756-B6AB-CC266B4EA8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0" name="Image 9">
            <a:extLst>
              <a:ext uri="{FF2B5EF4-FFF2-40B4-BE49-F238E27FC236}">
                <a16:creationId xmlns:a16="http://schemas.microsoft.com/office/drawing/2014/main" id="{9E334FC5-6471-4BAF-8FC1-6ADDB7C245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4064" y="3636934"/>
            <a:ext cx="5678912" cy="2386362"/>
          </a:xfrm>
          <a:prstGeom prst="rect">
            <a:avLst/>
          </a:prstGeom>
        </p:spPr>
      </p:pic>
      <p:pic>
        <p:nvPicPr>
          <p:cNvPr id="12" name="Image 11">
            <a:extLst>
              <a:ext uri="{FF2B5EF4-FFF2-40B4-BE49-F238E27FC236}">
                <a16:creationId xmlns:a16="http://schemas.microsoft.com/office/drawing/2014/main" id="{D9379ACE-5687-4913-98B5-A13E61FDAA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128" y="1411119"/>
            <a:ext cx="5754848" cy="2209484"/>
          </a:xfrm>
          <a:prstGeom prst="rect">
            <a:avLst/>
          </a:prstGeom>
        </p:spPr>
      </p:pic>
    </p:spTree>
    <p:extLst>
      <p:ext uri="{BB962C8B-B14F-4D97-AF65-F5344CB8AC3E}">
        <p14:creationId xmlns:p14="http://schemas.microsoft.com/office/powerpoint/2010/main" val="55569098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7" name="camera.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71CCE5-E5D8-4350-951D-E8CE5B7D6F06}"/>
              </a:ext>
            </a:extLst>
          </p:cNvPr>
          <p:cNvSpPr>
            <a:spLocks noGrp="1"/>
          </p:cNvSpPr>
          <p:nvPr>
            <p:ph type="title"/>
          </p:nvPr>
        </p:nvSpPr>
        <p:spPr>
          <a:xfrm>
            <a:off x="838200" y="365125"/>
            <a:ext cx="10515600" cy="834501"/>
          </a:xfrm>
        </p:spPr>
        <p:txBody>
          <a:bodyPr/>
          <a:lstStyle/>
          <a:p>
            <a:pPr algn="ctr"/>
            <a:r>
              <a:rPr lang="fr-BE" dirty="0">
                <a:latin typeface="+mn-lt"/>
              </a:rPr>
              <a:t>Télécharger un match</a:t>
            </a:r>
          </a:p>
        </p:txBody>
      </p:sp>
      <p:sp>
        <p:nvSpPr>
          <p:cNvPr id="3" name="Espace réservé du contenu 2">
            <a:extLst>
              <a:ext uri="{FF2B5EF4-FFF2-40B4-BE49-F238E27FC236}">
                <a16:creationId xmlns:a16="http://schemas.microsoft.com/office/drawing/2014/main" id="{90BFAF24-3F8B-4292-816A-FFA673D47562}"/>
              </a:ext>
            </a:extLst>
          </p:cNvPr>
          <p:cNvSpPr>
            <a:spLocks noGrp="1"/>
          </p:cNvSpPr>
          <p:nvPr>
            <p:ph idx="1"/>
          </p:nvPr>
        </p:nvSpPr>
        <p:spPr>
          <a:xfrm>
            <a:off x="200636" y="2600587"/>
            <a:ext cx="4841147" cy="2550469"/>
          </a:xfrm>
        </p:spPr>
        <p:txBody>
          <a:bodyPr>
            <a:normAutofit fontScale="25000" lnSpcReduction="20000"/>
          </a:bodyPr>
          <a:lstStyle/>
          <a:p>
            <a:pPr marL="0" indent="0">
              <a:buNone/>
            </a:pPr>
            <a:r>
              <a:rPr lang="fr-BE" sz="9600" dirty="0"/>
              <a:t>Dans l’onglet "DOWNLOAD" </a:t>
            </a:r>
          </a:p>
          <a:p>
            <a:endParaRPr lang="fr-BE" sz="9600" dirty="0"/>
          </a:p>
          <a:p>
            <a:r>
              <a:rPr lang="fr-BE" sz="9600" dirty="0"/>
              <a:t>Sélectionnez le club.</a:t>
            </a:r>
          </a:p>
          <a:p>
            <a:r>
              <a:rPr lang="fr-BE" sz="9600" dirty="0"/>
              <a:t>Sélectionnez la série.</a:t>
            </a:r>
          </a:p>
          <a:p>
            <a:r>
              <a:rPr lang="fr-BE" sz="9600" dirty="0"/>
              <a:t>Sélectionnez le match.</a:t>
            </a:r>
          </a:p>
          <a:p>
            <a:endParaRPr lang="fr-BE" sz="9600" dirty="0"/>
          </a:p>
          <a:p>
            <a:endParaRPr lang="fr-BE" sz="9600" dirty="0"/>
          </a:p>
          <a:p>
            <a:r>
              <a:rPr lang="fr-BE" sz="9600" dirty="0"/>
              <a:t>Cliquer sur "DONE" et les données sont téléchargées.</a:t>
            </a:r>
          </a:p>
          <a:p>
            <a:endParaRPr lang="fr-BE" sz="9600" dirty="0"/>
          </a:p>
          <a:p>
            <a:endParaRPr lang="fr-BE" sz="9600" dirty="0"/>
          </a:p>
          <a:p>
            <a:endParaRPr lang="fr-BE" sz="9600" dirty="0"/>
          </a:p>
          <a:p>
            <a:endParaRPr lang="fr-BE" sz="9600" dirty="0"/>
          </a:p>
          <a:p>
            <a:endParaRPr lang="fr-BE" sz="9600" dirty="0"/>
          </a:p>
          <a:p>
            <a:pPr marL="0" indent="0">
              <a:buNone/>
            </a:pPr>
            <a:r>
              <a:rPr lang="fr-BE" sz="9600" dirty="0"/>
              <a:t> </a:t>
            </a:r>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A943AD4F-E70E-41B8-8636-BC29606E0491}"/>
              </a:ext>
            </a:extLst>
          </p:cNvPr>
          <p:cNvSpPr>
            <a:spLocks noGrp="1"/>
          </p:cNvSpPr>
          <p:nvPr>
            <p:ph type="sldNum" sz="quarter" idx="12"/>
          </p:nvPr>
        </p:nvSpPr>
        <p:spPr/>
        <p:txBody>
          <a:bodyPr/>
          <a:lstStyle/>
          <a:p>
            <a:fld id="{903D1BE3-C8FA-4496-BDC7-0512149EA5CE}" type="slidenum">
              <a:rPr lang="fr-BE" smtClean="0"/>
              <a:t>8</a:t>
            </a:fld>
            <a:endParaRPr lang="fr-BE"/>
          </a:p>
        </p:txBody>
      </p:sp>
      <p:pic>
        <p:nvPicPr>
          <p:cNvPr id="6" name="Image 5">
            <a:extLst>
              <a:ext uri="{FF2B5EF4-FFF2-40B4-BE49-F238E27FC236}">
                <a16:creationId xmlns:a16="http://schemas.microsoft.com/office/drawing/2014/main" id="{E52AC30F-4C7F-48F6-BD9D-D05B790DD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B0ACD9B8-E7E8-495D-A5A5-E7EA53F79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9" name="Image 8">
            <a:extLst>
              <a:ext uri="{FF2B5EF4-FFF2-40B4-BE49-F238E27FC236}">
                <a16:creationId xmlns:a16="http://schemas.microsoft.com/office/drawing/2014/main" id="{75F31967-78AD-4E34-9842-FEA84F840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2492" y="1706943"/>
            <a:ext cx="8299508" cy="3460675"/>
          </a:xfrm>
          <a:prstGeom prst="rect">
            <a:avLst/>
          </a:prstGeom>
        </p:spPr>
      </p:pic>
    </p:spTree>
    <p:extLst>
      <p:ext uri="{BB962C8B-B14F-4D97-AF65-F5344CB8AC3E}">
        <p14:creationId xmlns:p14="http://schemas.microsoft.com/office/powerpoint/2010/main" val="213438704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6"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38200" y="1457994"/>
            <a:ext cx="10515600" cy="1915865"/>
          </a:xfrm>
        </p:spPr>
        <p:txBody>
          <a:bodyPr>
            <a:normAutofit fontScale="92500"/>
          </a:bodyPr>
          <a:lstStyle/>
          <a:p>
            <a:r>
              <a:rPr lang="fr-BE" sz="2400" dirty="0">
                <a:solidFill>
                  <a:srgbClr val="FF0000"/>
                </a:solidFill>
              </a:rPr>
              <a:t>Tout ce qui suit, ne doit pas être réalisé en connexion</a:t>
            </a:r>
            <a:r>
              <a:rPr lang="fr-BE" sz="2400" dirty="0"/>
              <a:t>.</a:t>
            </a:r>
          </a:p>
          <a:p>
            <a:r>
              <a:rPr lang="fr-BE" sz="2400" dirty="0"/>
              <a:t>Après avoir téléchargé et cliqué sur "DONE" nous arrivons dans la fenêtre ci-dessous</a:t>
            </a:r>
          </a:p>
          <a:p>
            <a:r>
              <a:rPr lang="fr-BE" sz="2400" dirty="0"/>
              <a:t>Nous constatons qu’il n’y a plus de possibilité pour le "LOG IN"</a:t>
            </a:r>
          </a:p>
          <a:p>
            <a:r>
              <a:rPr lang="fr-BE" sz="2400" dirty="0"/>
              <a:t>Cliquez sur ADMINISTRATION</a:t>
            </a:r>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9</a:t>
            </a:fld>
            <a:endParaRPr lang="fr-BE" dirty="0"/>
          </a:p>
        </p:txBody>
      </p:sp>
      <p:pic>
        <p:nvPicPr>
          <p:cNvPr id="5" name="Afbeelding 8">
            <a:extLst>
              <a:ext uri="{FF2B5EF4-FFF2-40B4-BE49-F238E27FC236}">
                <a16:creationId xmlns:a16="http://schemas.microsoft.com/office/drawing/2014/main" id="{9A908BA8-7C8E-43ED-8BE0-13023E45F9C8}"/>
              </a:ext>
            </a:extLst>
          </p:cNvPr>
          <p:cNvPicPr/>
          <p:nvPr/>
        </p:nvPicPr>
        <p:blipFill rotWithShape="1">
          <a:blip r:embed="rId3">
            <a:extLst>
              <a:ext uri="{28A0092B-C50C-407E-A947-70E740481C1C}">
                <a14:useLocalDpi xmlns:a14="http://schemas.microsoft.com/office/drawing/2010/main" val="0"/>
              </a:ext>
            </a:extLst>
          </a:blip>
          <a:srcRect l="827" t="3748" r="-199" b="21737"/>
          <a:stretch/>
        </p:blipFill>
        <p:spPr bwMode="auto">
          <a:xfrm>
            <a:off x="3961592" y="3166867"/>
            <a:ext cx="6349286" cy="3424602"/>
          </a:xfrm>
          <a:prstGeom prst="rect">
            <a:avLst/>
          </a:prstGeom>
          <a:noFill/>
          <a:ln>
            <a:noFill/>
          </a:ln>
          <a:extLst>
            <a:ext uri="{53640926-AAD7-44d8-BBD7-CCE9431645EC}">
              <a14:shadowObscured xmlns:a14="http://schemas.microsoft.com/office/drawing/2010/main" xmlns=""/>
            </a:ext>
          </a:extLst>
        </p:spPr>
      </p:pic>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3550EE3F-1C01-4417-B310-7433CC423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15303100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3142</Words>
  <Application>Microsoft Office PowerPoint</Application>
  <PresentationFormat>Grand écran</PresentationFormat>
  <Paragraphs>401</Paragraphs>
  <Slides>49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49</vt:i4>
      </vt:variant>
    </vt:vector>
  </HeadingPairs>
  <TitlesOfParts>
    <vt:vector size="56" baseType="lpstr">
      <vt:lpstr>Arial</vt:lpstr>
      <vt:lpstr>Bahnschrift SemiBold SemiConden</vt:lpstr>
      <vt:lpstr>Calibri</vt:lpstr>
      <vt:lpstr>Calibri Light</vt:lpstr>
      <vt:lpstr>Comic Sans MS</vt:lpstr>
      <vt:lpstr>Wingdings</vt:lpstr>
      <vt:lpstr>Thème Office</vt:lpstr>
      <vt:lpstr>Présentation PowerPoint</vt:lpstr>
      <vt:lpstr>Application VolleySpike-FVWB Utilisation Session de formation</vt:lpstr>
      <vt:lpstr>Présentation PowerPoint</vt:lpstr>
      <vt:lpstr>TABLETTES</vt:lpstr>
      <vt:lpstr>Installation de l’application Volley Spike</vt:lpstr>
      <vt:lpstr>Connexion à l’application</vt:lpstr>
      <vt:lpstr>Connectez-vous à l’application</vt:lpstr>
      <vt:lpstr>Télécharger un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Sauvegarde et restauration</vt:lpstr>
      <vt:lpstr>Après le toss</vt:lpstr>
      <vt:lpstr>Signatures avant la rencontre</vt:lpstr>
      <vt:lpstr>Début Set 1 Encodage des rotations</vt:lpstr>
      <vt:lpstr>Début set, manque le capitaine</vt:lpstr>
      <vt:lpstr>Début set 1</vt:lpstr>
      <vt:lpstr>Début set 1</vt:lpstr>
      <vt:lpstr>Comptabilisation des points</vt:lpstr>
      <vt:lpstr>Time out</vt:lpstr>
      <vt:lpstr>Fin de set</vt:lpstr>
      <vt:lpstr>Début de set 2</vt:lpstr>
      <vt:lpstr>Changement de joueur</vt:lpstr>
      <vt:lpstr>Changement de joueur</vt:lpstr>
      <vt:lpstr>Début set 3</vt:lpstr>
      <vt:lpstr>Sanctions – Retard de jeu</vt:lpstr>
      <vt:lpstr>Sanctions – Carte jaune</vt:lpstr>
      <vt:lpstr>Sanctions – Carte rouge</vt:lpstr>
      <vt:lpstr>Sanctions – jaune-rouge (1 main)</vt:lpstr>
      <vt:lpstr>Sanctions – jaune-rouge (2 mains)</vt:lpstr>
      <vt:lpstr>Set 4</vt:lpstr>
      <vt:lpstr>Set 5</vt:lpstr>
      <vt:lpstr>Set 5</vt:lpstr>
      <vt:lpstr>Fin de la rencontre</vt:lpstr>
      <vt:lpstr>Clôture de la rencontre</vt:lpstr>
      <vt:lpstr>Clôture de la rencontre</vt:lpstr>
      <vt:lpstr>Upload de la rencontre</vt:lpstr>
      <vt:lpstr>Items non traités</vt:lpstr>
      <vt:lpstr>Items non traités</vt:lpstr>
      <vt:lpstr>Items non traités</vt:lpstr>
      <vt:lpstr>Items non traités</vt:lpstr>
      <vt:lpstr>Items non traités</vt:lpstr>
      <vt:lpstr>Dernier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 GREIF</dc:creator>
  <cp:lastModifiedBy>Michel Loppe</cp:lastModifiedBy>
  <cp:revision>210</cp:revision>
  <dcterms:created xsi:type="dcterms:W3CDTF">2018-10-17T13:00:41Z</dcterms:created>
  <dcterms:modified xsi:type="dcterms:W3CDTF">2019-04-02T20:37:25Z</dcterms:modified>
</cp:coreProperties>
</file>