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6"/>
  </p:notesMasterIdLst>
  <p:sldIdLst>
    <p:sldId id="320" r:id="rId2"/>
    <p:sldId id="315" r:id="rId3"/>
    <p:sldId id="318" r:id="rId4"/>
    <p:sldId id="257" r:id="rId5"/>
    <p:sldId id="258" r:id="rId6"/>
    <p:sldId id="308" r:id="rId7"/>
    <p:sldId id="261" r:id="rId8"/>
    <p:sldId id="262" r:id="rId9"/>
    <p:sldId id="263" r:id="rId10"/>
    <p:sldId id="272" r:id="rId11"/>
    <p:sldId id="264" r:id="rId12"/>
    <p:sldId id="330" r:id="rId13"/>
    <p:sldId id="332" r:id="rId14"/>
    <p:sldId id="265" r:id="rId15"/>
    <p:sldId id="266" r:id="rId16"/>
    <p:sldId id="267" r:id="rId17"/>
    <p:sldId id="268" r:id="rId18"/>
    <p:sldId id="269" r:id="rId19"/>
    <p:sldId id="333" r:id="rId20"/>
    <p:sldId id="304" r:id="rId21"/>
    <p:sldId id="270" r:id="rId22"/>
    <p:sldId id="314" r:id="rId23"/>
    <p:sldId id="271" r:id="rId24"/>
    <p:sldId id="334" r:id="rId25"/>
    <p:sldId id="335" r:id="rId26"/>
    <p:sldId id="275" r:id="rId27"/>
    <p:sldId id="276" r:id="rId28"/>
    <p:sldId id="336" r:id="rId29"/>
    <p:sldId id="278" r:id="rId30"/>
    <p:sldId id="337" r:id="rId31"/>
    <p:sldId id="280" r:id="rId32"/>
    <p:sldId id="281" r:id="rId33"/>
    <p:sldId id="282" r:id="rId34"/>
    <p:sldId id="338" r:id="rId35"/>
    <p:sldId id="339" r:id="rId36"/>
    <p:sldId id="294" r:id="rId37"/>
    <p:sldId id="340" r:id="rId38"/>
    <p:sldId id="317" r:id="rId39"/>
    <p:sldId id="295" r:id="rId40"/>
    <p:sldId id="343" r:id="rId41"/>
    <p:sldId id="344" r:id="rId42"/>
    <p:sldId id="345" r:id="rId43"/>
    <p:sldId id="346" r:id="rId44"/>
    <p:sldId id="347" r:id="rId45"/>
    <p:sldId id="322" r:id="rId46"/>
    <p:sldId id="350" r:id="rId47"/>
    <p:sldId id="351" r:id="rId48"/>
    <p:sldId id="352" r:id="rId49"/>
    <p:sldId id="353" r:id="rId50"/>
    <p:sldId id="355" r:id="rId51"/>
    <p:sldId id="354" r:id="rId52"/>
    <p:sldId id="348" r:id="rId53"/>
    <p:sldId id="349" r:id="rId54"/>
    <p:sldId id="303"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126" y="78"/>
      </p:cViewPr>
      <p:guideLst>
        <p:guide orient="horz" pos="2160"/>
        <p:guide pos="3840"/>
      </p:guideLst>
    </p:cSldViewPr>
  </p:slideViewPr>
  <p:notesTextViewPr>
    <p:cViewPr>
      <p:scale>
        <a:sx n="1" d="1"/>
        <a:sy n="1" d="1"/>
      </p:scale>
      <p:origin x="0" y="0"/>
    </p:cViewPr>
  </p:notesTextViewPr>
  <p:sorterViewPr>
    <p:cViewPr>
      <p:scale>
        <a:sx n="100" d="100"/>
        <a:sy n="100" d="100"/>
      </p:scale>
      <p:origin x="0" y="-75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9CC53-22D5-429D-8EAC-C60E60C8ECC4}" type="datetimeFigureOut">
              <a:rPr lang="fr-BE" smtClean="0"/>
              <a:t>04-09-20</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48A38-59AF-47BF-B783-7E1DFE9AA6A9}" type="slidenum">
              <a:rPr lang="fr-BE" smtClean="0"/>
              <a:t>‹N°›</a:t>
            </a:fld>
            <a:endParaRPr lang="fr-BE" dirty="0"/>
          </a:p>
        </p:txBody>
      </p:sp>
    </p:spTree>
    <p:extLst>
      <p:ext uri="{BB962C8B-B14F-4D97-AF65-F5344CB8AC3E}">
        <p14:creationId xmlns:p14="http://schemas.microsoft.com/office/powerpoint/2010/main" val="144976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238DE-3878-4A61-9267-A21D2CB95F9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E5388594-6572-4D69-80DB-478F1F733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1724D15B-A9DA-4766-9FB3-7AA70DC0E2C8}"/>
              </a:ext>
            </a:extLst>
          </p:cNvPr>
          <p:cNvSpPr>
            <a:spLocks noGrp="1"/>
          </p:cNvSpPr>
          <p:nvPr>
            <p:ph type="dt" sz="half" idx="10"/>
          </p:nvPr>
        </p:nvSpPr>
        <p:spPr/>
        <p:txBody>
          <a:bodyPr/>
          <a:lstStyle/>
          <a:p>
            <a:fld id="{E90FD8FE-594D-4853-9F1B-A008FB02C748}" type="datetime1">
              <a:rPr lang="fr-BE" smtClean="0"/>
              <a:t>04-09-20</a:t>
            </a:fld>
            <a:endParaRPr lang="fr-BE" dirty="0"/>
          </a:p>
        </p:txBody>
      </p:sp>
      <p:sp>
        <p:nvSpPr>
          <p:cNvPr id="5" name="Espace réservé du pied de page 4">
            <a:extLst>
              <a:ext uri="{FF2B5EF4-FFF2-40B4-BE49-F238E27FC236}">
                <a16:creationId xmlns:a16="http://schemas.microsoft.com/office/drawing/2014/main" id="{667A84F2-D327-4CB4-84C3-E2554B38E0A3}"/>
              </a:ext>
            </a:extLst>
          </p:cNvPr>
          <p:cNvSpPr>
            <a:spLocks noGrp="1"/>
          </p:cNvSpPr>
          <p:nvPr>
            <p:ph type="ftr" sz="quarter" idx="11"/>
          </p:nvPr>
        </p:nvSpPr>
        <p:spPr/>
        <p:txBody>
          <a:bodyPr/>
          <a:lstStyle/>
          <a:p>
            <a:r>
              <a:rPr lang="fr-BE"/>
              <a:t>V13 du 03/09/2020</a:t>
            </a:r>
            <a:endParaRPr lang="fr-BE" dirty="0"/>
          </a:p>
        </p:txBody>
      </p:sp>
      <p:sp>
        <p:nvSpPr>
          <p:cNvPr id="6" name="Espace réservé du numéro de diapositive 5">
            <a:extLst>
              <a:ext uri="{FF2B5EF4-FFF2-40B4-BE49-F238E27FC236}">
                <a16:creationId xmlns:a16="http://schemas.microsoft.com/office/drawing/2014/main" id="{02EAAF17-1E78-4125-91CF-14523C2C8187}"/>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117102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BCED9-1E38-4E1A-9405-7D431D6AF53E}"/>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CA7926DB-1606-45E2-BDFB-9F14E324EF2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ADCAA32-46EC-4648-B6CC-80156592EFBA}"/>
              </a:ext>
            </a:extLst>
          </p:cNvPr>
          <p:cNvSpPr>
            <a:spLocks noGrp="1"/>
          </p:cNvSpPr>
          <p:nvPr>
            <p:ph type="dt" sz="half" idx="10"/>
          </p:nvPr>
        </p:nvSpPr>
        <p:spPr/>
        <p:txBody>
          <a:bodyPr/>
          <a:lstStyle/>
          <a:p>
            <a:fld id="{21A90BF4-5A35-4A65-AC39-30287E9E29D6}" type="datetime1">
              <a:rPr lang="fr-BE" smtClean="0"/>
              <a:t>04-09-20</a:t>
            </a:fld>
            <a:endParaRPr lang="fr-BE" dirty="0"/>
          </a:p>
        </p:txBody>
      </p:sp>
      <p:sp>
        <p:nvSpPr>
          <p:cNvPr id="5" name="Espace réservé du pied de page 4">
            <a:extLst>
              <a:ext uri="{FF2B5EF4-FFF2-40B4-BE49-F238E27FC236}">
                <a16:creationId xmlns:a16="http://schemas.microsoft.com/office/drawing/2014/main" id="{1541D2B1-0315-4C7C-BB45-F8FACCA8A456}"/>
              </a:ext>
            </a:extLst>
          </p:cNvPr>
          <p:cNvSpPr>
            <a:spLocks noGrp="1"/>
          </p:cNvSpPr>
          <p:nvPr>
            <p:ph type="ftr" sz="quarter" idx="11"/>
          </p:nvPr>
        </p:nvSpPr>
        <p:spPr/>
        <p:txBody>
          <a:bodyPr/>
          <a:lstStyle/>
          <a:p>
            <a:r>
              <a:rPr lang="fr-BE"/>
              <a:t>V13 du 03/09/2020</a:t>
            </a:r>
            <a:endParaRPr lang="fr-BE" dirty="0"/>
          </a:p>
        </p:txBody>
      </p:sp>
      <p:sp>
        <p:nvSpPr>
          <p:cNvPr id="6" name="Espace réservé du numéro de diapositive 5">
            <a:extLst>
              <a:ext uri="{FF2B5EF4-FFF2-40B4-BE49-F238E27FC236}">
                <a16:creationId xmlns:a16="http://schemas.microsoft.com/office/drawing/2014/main" id="{AE0BB2A7-3F2B-4550-874B-87497D567FF5}"/>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200320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2A8CF23-C7D5-44FD-B32A-B6ABB0DE6748}"/>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69924B2-EB52-4F57-85FF-8E49339BAB2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2914E57-070A-484E-859A-9BF5A926C1FC}"/>
              </a:ext>
            </a:extLst>
          </p:cNvPr>
          <p:cNvSpPr>
            <a:spLocks noGrp="1"/>
          </p:cNvSpPr>
          <p:nvPr>
            <p:ph type="dt" sz="half" idx="10"/>
          </p:nvPr>
        </p:nvSpPr>
        <p:spPr/>
        <p:txBody>
          <a:bodyPr/>
          <a:lstStyle/>
          <a:p>
            <a:fld id="{30647CB7-5C8E-4AFB-9B72-86127B956FAF}" type="datetime1">
              <a:rPr lang="fr-BE" smtClean="0"/>
              <a:t>04-09-20</a:t>
            </a:fld>
            <a:endParaRPr lang="fr-BE" dirty="0"/>
          </a:p>
        </p:txBody>
      </p:sp>
      <p:sp>
        <p:nvSpPr>
          <p:cNvPr id="5" name="Espace réservé du pied de page 4">
            <a:extLst>
              <a:ext uri="{FF2B5EF4-FFF2-40B4-BE49-F238E27FC236}">
                <a16:creationId xmlns:a16="http://schemas.microsoft.com/office/drawing/2014/main" id="{26D4B370-E806-4F48-8EF5-1A115C4E79A8}"/>
              </a:ext>
            </a:extLst>
          </p:cNvPr>
          <p:cNvSpPr>
            <a:spLocks noGrp="1"/>
          </p:cNvSpPr>
          <p:nvPr>
            <p:ph type="ftr" sz="quarter" idx="11"/>
          </p:nvPr>
        </p:nvSpPr>
        <p:spPr/>
        <p:txBody>
          <a:bodyPr/>
          <a:lstStyle/>
          <a:p>
            <a:r>
              <a:rPr lang="fr-BE"/>
              <a:t>V13 du 03/09/2020</a:t>
            </a:r>
            <a:endParaRPr lang="fr-BE" dirty="0"/>
          </a:p>
        </p:txBody>
      </p:sp>
      <p:sp>
        <p:nvSpPr>
          <p:cNvPr id="6" name="Espace réservé du numéro de diapositive 5">
            <a:extLst>
              <a:ext uri="{FF2B5EF4-FFF2-40B4-BE49-F238E27FC236}">
                <a16:creationId xmlns:a16="http://schemas.microsoft.com/office/drawing/2014/main" id="{D1D5BB1A-1B47-4A48-A3FD-0891EDE1B401}"/>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31202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E485B-A5A6-4600-889A-CAA742DE752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BD552F57-C936-4001-BAED-2B33D95A64E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E2315DD-66D4-4E81-AB6F-7D0638BF9765}"/>
              </a:ext>
            </a:extLst>
          </p:cNvPr>
          <p:cNvSpPr>
            <a:spLocks noGrp="1"/>
          </p:cNvSpPr>
          <p:nvPr>
            <p:ph type="dt" sz="half" idx="10"/>
          </p:nvPr>
        </p:nvSpPr>
        <p:spPr/>
        <p:txBody>
          <a:bodyPr/>
          <a:lstStyle/>
          <a:p>
            <a:fld id="{BC3C0A60-7A7A-41A5-B7DD-5B11EEF529B7}" type="datetime1">
              <a:rPr lang="fr-BE" smtClean="0"/>
              <a:t>04-09-20</a:t>
            </a:fld>
            <a:endParaRPr lang="fr-BE" dirty="0"/>
          </a:p>
        </p:txBody>
      </p:sp>
      <p:sp>
        <p:nvSpPr>
          <p:cNvPr id="5" name="Espace réservé du pied de page 4">
            <a:extLst>
              <a:ext uri="{FF2B5EF4-FFF2-40B4-BE49-F238E27FC236}">
                <a16:creationId xmlns:a16="http://schemas.microsoft.com/office/drawing/2014/main" id="{0E8F4B79-0153-4065-B897-DB33A54EC8FA}"/>
              </a:ext>
            </a:extLst>
          </p:cNvPr>
          <p:cNvSpPr>
            <a:spLocks noGrp="1"/>
          </p:cNvSpPr>
          <p:nvPr>
            <p:ph type="ftr" sz="quarter" idx="11"/>
          </p:nvPr>
        </p:nvSpPr>
        <p:spPr/>
        <p:txBody>
          <a:bodyPr/>
          <a:lstStyle/>
          <a:p>
            <a:r>
              <a:rPr lang="fr-BE"/>
              <a:t>V13 du 03/09/2020</a:t>
            </a:r>
            <a:endParaRPr lang="fr-BE" dirty="0"/>
          </a:p>
        </p:txBody>
      </p:sp>
      <p:sp>
        <p:nvSpPr>
          <p:cNvPr id="6" name="Espace réservé du numéro de diapositive 5">
            <a:extLst>
              <a:ext uri="{FF2B5EF4-FFF2-40B4-BE49-F238E27FC236}">
                <a16:creationId xmlns:a16="http://schemas.microsoft.com/office/drawing/2014/main" id="{273EA0C3-98AA-4344-89DF-2739CC9BC147}"/>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55071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78390-09AA-49D7-95A0-2310A867B6E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527D560C-1E43-4EE5-A718-F60AA62C3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565BDB9-802C-4FB0-B7A5-CE8939A54523}"/>
              </a:ext>
            </a:extLst>
          </p:cNvPr>
          <p:cNvSpPr>
            <a:spLocks noGrp="1"/>
          </p:cNvSpPr>
          <p:nvPr>
            <p:ph type="dt" sz="half" idx="10"/>
          </p:nvPr>
        </p:nvSpPr>
        <p:spPr/>
        <p:txBody>
          <a:bodyPr/>
          <a:lstStyle/>
          <a:p>
            <a:fld id="{4FA33323-F891-430E-8527-23C90D490641}" type="datetime1">
              <a:rPr lang="fr-BE" smtClean="0"/>
              <a:t>04-09-20</a:t>
            </a:fld>
            <a:endParaRPr lang="fr-BE" dirty="0"/>
          </a:p>
        </p:txBody>
      </p:sp>
      <p:sp>
        <p:nvSpPr>
          <p:cNvPr id="5" name="Espace réservé du pied de page 4">
            <a:extLst>
              <a:ext uri="{FF2B5EF4-FFF2-40B4-BE49-F238E27FC236}">
                <a16:creationId xmlns:a16="http://schemas.microsoft.com/office/drawing/2014/main" id="{E39DA372-244B-4251-A206-2B89C4B87D6C}"/>
              </a:ext>
            </a:extLst>
          </p:cNvPr>
          <p:cNvSpPr>
            <a:spLocks noGrp="1"/>
          </p:cNvSpPr>
          <p:nvPr>
            <p:ph type="ftr" sz="quarter" idx="11"/>
          </p:nvPr>
        </p:nvSpPr>
        <p:spPr/>
        <p:txBody>
          <a:bodyPr/>
          <a:lstStyle/>
          <a:p>
            <a:r>
              <a:rPr lang="fr-BE"/>
              <a:t>V13 du 03/09/2020</a:t>
            </a:r>
            <a:endParaRPr lang="fr-BE" dirty="0"/>
          </a:p>
        </p:txBody>
      </p:sp>
      <p:sp>
        <p:nvSpPr>
          <p:cNvPr id="6" name="Espace réservé du numéro de diapositive 5">
            <a:extLst>
              <a:ext uri="{FF2B5EF4-FFF2-40B4-BE49-F238E27FC236}">
                <a16:creationId xmlns:a16="http://schemas.microsoft.com/office/drawing/2014/main" id="{CD2C4278-EADB-4616-B4CF-9157BE33D4ED}"/>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42159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FECD5-EF0A-48E9-B2CD-8AD7F96A3780}"/>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64B69374-571D-48D1-B159-2648032272E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BEFEA186-94ED-42B6-A625-B7C77773ED9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8CE496A7-1578-4D4E-B40D-7416CF7282FC}"/>
              </a:ext>
            </a:extLst>
          </p:cNvPr>
          <p:cNvSpPr>
            <a:spLocks noGrp="1"/>
          </p:cNvSpPr>
          <p:nvPr>
            <p:ph type="dt" sz="half" idx="10"/>
          </p:nvPr>
        </p:nvSpPr>
        <p:spPr/>
        <p:txBody>
          <a:bodyPr/>
          <a:lstStyle/>
          <a:p>
            <a:fld id="{AC1E6F2A-B0A1-4153-A366-5C47A60A1225}" type="datetime1">
              <a:rPr lang="fr-BE" smtClean="0"/>
              <a:t>04-09-20</a:t>
            </a:fld>
            <a:endParaRPr lang="fr-BE" dirty="0"/>
          </a:p>
        </p:txBody>
      </p:sp>
      <p:sp>
        <p:nvSpPr>
          <p:cNvPr id="6" name="Espace réservé du pied de page 5">
            <a:extLst>
              <a:ext uri="{FF2B5EF4-FFF2-40B4-BE49-F238E27FC236}">
                <a16:creationId xmlns:a16="http://schemas.microsoft.com/office/drawing/2014/main" id="{035E63ED-43DA-4ADF-9D07-2D0751986AA4}"/>
              </a:ext>
            </a:extLst>
          </p:cNvPr>
          <p:cNvSpPr>
            <a:spLocks noGrp="1"/>
          </p:cNvSpPr>
          <p:nvPr>
            <p:ph type="ftr" sz="quarter" idx="11"/>
          </p:nvPr>
        </p:nvSpPr>
        <p:spPr/>
        <p:txBody>
          <a:bodyPr/>
          <a:lstStyle/>
          <a:p>
            <a:r>
              <a:rPr lang="fr-BE"/>
              <a:t>V13 du 03/09/2020</a:t>
            </a:r>
            <a:endParaRPr lang="fr-BE" dirty="0"/>
          </a:p>
        </p:txBody>
      </p:sp>
      <p:sp>
        <p:nvSpPr>
          <p:cNvPr id="7" name="Espace réservé du numéro de diapositive 6">
            <a:extLst>
              <a:ext uri="{FF2B5EF4-FFF2-40B4-BE49-F238E27FC236}">
                <a16:creationId xmlns:a16="http://schemas.microsoft.com/office/drawing/2014/main" id="{93491BDD-4A0D-49EA-91DC-A764E0909698}"/>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291796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1BE25-485F-49B1-83AD-503D49A8D679}"/>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A097F07F-5E3F-4BA3-92F6-B22E03222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EEBA5CFF-0D7A-43AF-A0AD-54FAA3B78732}"/>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E62D70BA-D9FD-437B-B789-12F5A9A037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A448245-481B-44A2-96A3-FC418F6EB41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F7702D96-0781-4B38-A4F6-04AA310F74FE}"/>
              </a:ext>
            </a:extLst>
          </p:cNvPr>
          <p:cNvSpPr>
            <a:spLocks noGrp="1"/>
          </p:cNvSpPr>
          <p:nvPr>
            <p:ph type="dt" sz="half" idx="10"/>
          </p:nvPr>
        </p:nvSpPr>
        <p:spPr/>
        <p:txBody>
          <a:bodyPr/>
          <a:lstStyle/>
          <a:p>
            <a:fld id="{229EBB6C-4B26-4359-91AD-F45FAB1412C3}" type="datetime1">
              <a:rPr lang="fr-BE" smtClean="0"/>
              <a:t>04-09-20</a:t>
            </a:fld>
            <a:endParaRPr lang="fr-BE" dirty="0"/>
          </a:p>
        </p:txBody>
      </p:sp>
      <p:sp>
        <p:nvSpPr>
          <p:cNvPr id="8" name="Espace réservé du pied de page 7">
            <a:extLst>
              <a:ext uri="{FF2B5EF4-FFF2-40B4-BE49-F238E27FC236}">
                <a16:creationId xmlns:a16="http://schemas.microsoft.com/office/drawing/2014/main" id="{D7BD1F92-9773-48CC-B66B-D7FB59598FA7}"/>
              </a:ext>
            </a:extLst>
          </p:cNvPr>
          <p:cNvSpPr>
            <a:spLocks noGrp="1"/>
          </p:cNvSpPr>
          <p:nvPr>
            <p:ph type="ftr" sz="quarter" idx="11"/>
          </p:nvPr>
        </p:nvSpPr>
        <p:spPr/>
        <p:txBody>
          <a:bodyPr/>
          <a:lstStyle/>
          <a:p>
            <a:r>
              <a:rPr lang="fr-BE"/>
              <a:t>V13 du 03/09/2020</a:t>
            </a:r>
            <a:endParaRPr lang="fr-BE" dirty="0"/>
          </a:p>
        </p:txBody>
      </p:sp>
      <p:sp>
        <p:nvSpPr>
          <p:cNvPr id="9" name="Espace réservé du numéro de diapositive 8">
            <a:extLst>
              <a:ext uri="{FF2B5EF4-FFF2-40B4-BE49-F238E27FC236}">
                <a16:creationId xmlns:a16="http://schemas.microsoft.com/office/drawing/2014/main" id="{76B7B510-A3BD-489D-89B7-07974CDB90F4}"/>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400656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3877F-58C2-4B26-9506-9D676E206121}"/>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0AF82DBC-2DBD-4375-8638-4E8BBA0158BF}"/>
              </a:ext>
            </a:extLst>
          </p:cNvPr>
          <p:cNvSpPr>
            <a:spLocks noGrp="1"/>
          </p:cNvSpPr>
          <p:nvPr>
            <p:ph type="dt" sz="half" idx="10"/>
          </p:nvPr>
        </p:nvSpPr>
        <p:spPr/>
        <p:txBody>
          <a:bodyPr/>
          <a:lstStyle/>
          <a:p>
            <a:fld id="{801A1C8B-E29E-4CD6-8E20-C742A081D0F5}" type="datetime1">
              <a:rPr lang="fr-BE" smtClean="0"/>
              <a:t>04-09-20</a:t>
            </a:fld>
            <a:endParaRPr lang="fr-BE" dirty="0"/>
          </a:p>
        </p:txBody>
      </p:sp>
      <p:sp>
        <p:nvSpPr>
          <p:cNvPr id="4" name="Espace réservé du pied de page 3">
            <a:extLst>
              <a:ext uri="{FF2B5EF4-FFF2-40B4-BE49-F238E27FC236}">
                <a16:creationId xmlns:a16="http://schemas.microsoft.com/office/drawing/2014/main" id="{F1F5C078-9D59-4E32-B0A3-B2331ABBA8EE}"/>
              </a:ext>
            </a:extLst>
          </p:cNvPr>
          <p:cNvSpPr>
            <a:spLocks noGrp="1"/>
          </p:cNvSpPr>
          <p:nvPr>
            <p:ph type="ftr" sz="quarter" idx="11"/>
          </p:nvPr>
        </p:nvSpPr>
        <p:spPr/>
        <p:txBody>
          <a:bodyPr/>
          <a:lstStyle/>
          <a:p>
            <a:r>
              <a:rPr lang="fr-BE"/>
              <a:t>V13 du 03/09/2020</a:t>
            </a:r>
            <a:endParaRPr lang="fr-BE" dirty="0"/>
          </a:p>
        </p:txBody>
      </p:sp>
      <p:sp>
        <p:nvSpPr>
          <p:cNvPr id="5" name="Espace réservé du numéro de diapositive 4">
            <a:extLst>
              <a:ext uri="{FF2B5EF4-FFF2-40B4-BE49-F238E27FC236}">
                <a16:creationId xmlns:a16="http://schemas.microsoft.com/office/drawing/2014/main" id="{F1DA39A0-07DE-4B02-8CA6-87BCEA84906D}"/>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62801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FA92D2-437D-4D45-B393-2930EF6BF8B2}"/>
              </a:ext>
            </a:extLst>
          </p:cNvPr>
          <p:cNvSpPr>
            <a:spLocks noGrp="1"/>
          </p:cNvSpPr>
          <p:nvPr>
            <p:ph type="dt" sz="half" idx="10"/>
          </p:nvPr>
        </p:nvSpPr>
        <p:spPr/>
        <p:txBody>
          <a:bodyPr/>
          <a:lstStyle/>
          <a:p>
            <a:fld id="{0FBF3A7C-3AD0-4B8F-8A6A-93ACA9BB164B}" type="datetime1">
              <a:rPr lang="fr-BE" smtClean="0"/>
              <a:t>04-09-20</a:t>
            </a:fld>
            <a:endParaRPr lang="fr-BE" dirty="0"/>
          </a:p>
        </p:txBody>
      </p:sp>
      <p:sp>
        <p:nvSpPr>
          <p:cNvPr id="3" name="Espace réservé du pied de page 2">
            <a:extLst>
              <a:ext uri="{FF2B5EF4-FFF2-40B4-BE49-F238E27FC236}">
                <a16:creationId xmlns:a16="http://schemas.microsoft.com/office/drawing/2014/main" id="{DEE556B2-F01C-444F-AF5F-83766D257CF0}"/>
              </a:ext>
            </a:extLst>
          </p:cNvPr>
          <p:cNvSpPr>
            <a:spLocks noGrp="1"/>
          </p:cNvSpPr>
          <p:nvPr>
            <p:ph type="ftr" sz="quarter" idx="11"/>
          </p:nvPr>
        </p:nvSpPr>
        <p:spPr/>
        <p:txBody>
          <a:bodyPr/>
          <a:lstStyle/>
          <a:p>
            <a:r>
              <a:rPr lang="fr-BE"/>
              <a:t>V13 du 03/09/2020</a:t>
            </a:r>
            <a:endParaRPr lang="fr-BE" dirty="0"/>
          </a:p>
        </p:txBody>
      </p:sp>
      <p:sp>
        <p:nvSpPr>
          <p:cNvPr id="4" name="Espace réservé du numéro de diapositive 3">
            <a:extLst>
              <a:ext uri="{FF2B5EF4-FFF2-40B4-BE49-F238E27FC236}">
                <a16:creationId xmlns:a16="http://schemas.microsoft.com/office/drawing/2014/main" id="{5ED469C8-FB67-4233-A5D1-011CE8F431D3}"/>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30666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94D8E-9749-416E-9E3B-B7E5670355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BC49990B-52A2-4AE4-A620-9111382AB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7A9C0409-4054-4C91-99DA-FE2657738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EFB2E4A-39B4-4A30-BAD0-7F15F9D260BF}"/>
              </a:ext>
            </a:extLst>
          </p:cNvPr>
          <p:cNvSpPr>
            <a:spLocks noGrp="1"/>
          </p:cNvSpPr>
          <p:nvPr>
            <p:ph type="dt" sz="half" idx="10"/>
          </p:nvPr>
        </p:nvSpPr>
        <p:spPr/>
        <p:txBody>
          <a:bodyPr/>
          <a:lstStyle/>
          <a:p>
            <a:fld id="{8D6AE87F-A120-46EC-9B99-5E10601DEC59}" type="datetime1">
              <a:rPr lang="fr-BE" smtClean="0"/>
              <a:t>04-09-20</a:t>
            </a:fld>
            <a:endParaRPr lang="fr-BE" dirty="0"/>
          </a:p>
        </p:txBody>
      </p:sp>
      <p:sp>
        <p:nvSpPr>
          <p:cNvPr id="6" name="Espace réservé du pied de page 5">
            <a:extLst>
              <a:ext uri="{FF2B5EF4-FFF2-40B4-BE49-F238E27FC236}">
                <a16:creationId xmlns:a16="http://schemas.microsoft.com/office/drawing/2014/main" id="{AE521978-7821-495E-B277-B737CB110D8C}"/>
              </a:ext>
            </a:extLst>
          </p:cNvPr>
          <p:cNvSpPr>
            <a:spLocks noGrp="1"/>
          </p:cNvSpPr>
          <p:nvPr>
            <p:ph type="ftr" sz="quarter" idx="11"/>
          </p:nvPr>
        </p:nvSpPr>
        <p:spPr/>
        <p:txBody>
          <a:bodyPr/>
          <a:lstStyle/>
          <a:p>
            <a:r>
              <a:rPr lang="fr-BE"/>
              <a:t>V13 du 03/09/2020</a:t>
            </a:r>
            <a:endParaRPr lang="fr-BE" dirty="0"/>
          </a:p>
        </p:txBody>
      </p:sp>
      <p:sp>
        <p:nvSpPr>
          <p:cNvPr id="7" name="Espace réservé du numéro de diapositive 6">
            <a:extLst>
              <a:ext uri="{FF2B5EF4-FFF2-40B4-BE49-F238E27FC236}">
                <a16:creationId xmlns:a16="http://schemas.microsoft.com/office/drawing/2014/main" id="{84E57E6C-1FC8-4731-8284-945119DDB4B9}"/>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185022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C06D1-8B81-4972-A86F-F81D0E1EE8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AB622107-B0FE-4180-92E5-296AD12E7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a:extLst>
              <a:ext uri="{FF2B5EF4-FFF2-40B4-BE49-F238E27FC236}">
                <a16:creationId xmlns:a16="http://schemas.microsoft.com/office/drawing/2014/main" id="{35E90C3A-A0FB-40F3-A77D-3F2D6DC2D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D0DC7F4-A3D3-4B31-8C87-31EB9E3F943F}"/>
              </a:ext>
            </a:extLst>
          </p:cNvPr>
          <p:cNvSpPr>
            <a:spLocks noGrp="1"/>
          </p:cNvSpPr>
          <p:nvPr>
            <p:ph type="dt" sz="half" idx="10"/>
          </p:nvPr>
        </p:nvSpPr>
        <p:spPr/>
        <p:txBody>
          <a:bodyPr/>
          <a:lstStyle/>
          <a:p>
            <a:fld id="{ED6A374B-68A9-487F-BC15-3ABBFE1C52D7}" type="datetime1">
              <a:rPr lang="fr-BE" smtClean="0"/>
              <a:t>04-09-20</a:t>
            </a:fld>
            <a:endParaRPr lang="fr-BE" dirty="0"/>
          </a:p>
        </p:txBody>
      </p:sp>
      <p:sp>
        <p:nvSpPr>
          <p:cNvPr id="6" name="Espace réservé du pied de page 5">
            <a:extLst>
              <a:ext uri="{FF2B5EF4-FFF2-40B4-BE49-F238E27FC236}">
                <a16:creationId xmlns:a16="http://schemas.microsoft.com/office/drawing/2014/main" id="{2221BBA0-EB17-45D8-B01B-BAF162507E99}"/>
              </a:ext>
            </a:extLst>
          </p:cNvPr>
          <p:cNvSpPr>
            <a:spLocks noGrp="1"/>
          </p:cNvSpPr>
          <p:nvPr>
            <p:ph type="ftr" sz="quarter" idx="11"/>
          </p:nvPr>
        </p:nvSpPr>
        <p:spPr/>
        <p:txBody>
          <a:bodyPr/>
          <a:lstStyle/>
          <a:p>
            <a:r>
              <a:rPr lang="fr-BE"/>
              <a:t>V13 du 03/09/2020</a:t>
            </a:r>
            <a:endParaRPr lang="fr-BE" dirty="0"/>
          </a:p>
        </p:txBody>
      </p:sp>
      <p:sp>
        <p:nvSpPr>
          <p:cNvPr id="7" name="Espace réservé du numéro de diapositive 6">
            <a:extLst>
              <a:ext uri="{FF2B5EF4-FFF2-40B4-BE49-F238E27FC236}">
                <a16:creationId xmlns:a16="http://schemas.microsoft.com/office/drawing/2014/main" id="{0726C5ED-5E65-4334-B285-F77255F9206E}"/>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13357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4A4A811-5334-4BE5-84D0-D37A5933B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E37DA58F-89C8-46D8-BE74-44077F351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F4CD88E-EC17-4913-9FD8-0098D83D8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B4391-8DFB-4E34-AE00-52D640933ED2}" type="datetime1">
              <a:rPr lang="fr-BE" smtClean="0"/>
              <a:t>04-09-20</a:t>
            </a:fld>
            <a:endParaRPr lang="fr-BE" dirty="0"/>
          </a:p>
        </p:txBody>
      </p:sp>
      <p:sp>
        <p:nvSpPr>
          <p:cNvPr id="5" name="Espace réservé du pied de page 4">
            <a:extLst>
              <a:ext uri="{FF2B5EF4-FFF2-40B4-BE49-F238E27FC236}">
                <a16:creationId xmlns:a16="http://schemas.microsoft.com/office/drawing/2014/main" id="{375ED319-8257-4433-B2ED-4E67290A5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a:t>V13 du 03/09/2020</a:t>
            </a:r>
            <a:endParaRPr lang="fr-BE" dirty="0"/>
          </a:p>
        </p:txBody>
      </p:sp>
      <p:sp>
        <p:nvSpPr>
          <p:cNvPr id="6" name="Espace réservé du numéro de diapositive 5">
            <a:extLst>
              <a:ext uri="{FF2B5EF4-FFF2-40B4-BE49-F238E27FC236}">
                <a16:creationId xmlns:a16="http://schemas.microsoft.com/office/drawing/2014/main" id="{719D348D-263F-46CB-BBB8-04A7D17D3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D1BE3-C8FA-4496-BDC7-0512149EA5CE}" type="slidenum">
              <a:rPr lang="fr-BE" smtClean="0"/>
              <a:t>‹N°›</a:t>
            </a:fld>
            <a:endParaRPr lang="fr-BE" dirty="0"/>
          </a:p>
        </p:txBody>
      </p:sp>
    </p:spTree>
    <p:extLst>
      <p:ext uri="{BB962C8B-B14F-4D97-AF65-F5344CB8AC3E}">
        <p14:creationId xmlns:p14="http://schemas.microsoft.com/office/powerpoint/2010/main" val="498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8" Type="http://schemas.openxmlformats.org/officeDocument/2006/relationships/image" Target="file://localhost/Users/urbm/Desktop/Capture%20d%E2%80%99e%CC%81cran%202019-07-21%20a%CC%80%2020.39.42.jpg" TargetMode="External"/><Relationship Id="rId3" Type="http://schemas.openxmlformats.org/officeDocument/2006/relationships/image" Target="../media/image4.png"/><Relationship Id="rId7" Type="http://schemas.openxmlformats.org/officeDocument/2006/relationships/image" Target="../media/image53.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file://localhost/Users/urbm/Desktop/Capture%20d%E2%80%99e%CC%81cran%202019-07-21%20a%CC%80%2020.39.30.jpg" TargetMode="External"/><Relationship Id="rId5" Type="http://schemas.openxmlformats.org/officeDocument/2006/relationships/image" Target="../media/image52.jpg"/><Relationship Id="rId4" Type="http://schemas.openxmlformats.org/officeDocument/2006/relationships/image" Target="../media/image51.jp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file://localhost/Users/urbm/Desktop/Capture%20d%E2%80%99e%CC%81cran%202019-07-21%20a%CC%80%2020.40.53.jpg" TargetMode="External"/><Relationship Id="rId4" Type="http://schemas.openxmlformats.org/officeDocument/2006/relationships/image" Target="../media/image54.jp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file://localhost/Users/urbm/Desktop/Capture%20d%E2%80%99e%CC%81cran%202019-07-21%20a%CC%80%2021.07.55.jpg" TargetMode="External"/><Relationship Id="rId4" Type="http://schemas.openxmlformats.org/officeDocument/2006/relationships/image" Target="../media/image58.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17989" y="157912"/>
            <a:ext cx="5332213" cy="1077218"/>
          </a:xfrm>
          <a:prstGeom prst="rect">
            <a:avLst/>
          </a:prstGeom>
          <a:noFill/>
        </p:spPr>
        <p:txBody>
          <a:bodyPr wrap="square" rtlCol="0">
            <a:spAutoFit/>
          </a:bodyPr>
          <a:lstStyle/>
          <a:p>
            <a:pPr algn="ctr"/>
            <a:r>
              <a:rPr lang="fr-BE" sz="3200" u="sng" dirty="0">
                <a:latin typeface="Bahnschrift SemiBold SemiConden" panose="020B0502040204020203" pitchFamily="34" charset="0"/>
              </a:rPr>
              <a:t>FORMATION VOLLEYSPIKE</a:t>
            </a:r>
          </a:p>
        </p:txBody>
      </p:sp>
      <p:sp>
        <p:nvSpPr>
          <p:cNvPr id="4" name="ZoneTexte 3"/>
          <p:cNvSpPr txBox="1"/>
          <p:nvPr/>
        </p:nvSpPr>
        <p:spPr>
          <a:xfrm>
            <a:off x="1182553" y="996788"/>
            <a:ext cx="9857250" cy="4708981"/>
          </a:xfrm>
          <a:prstGeom prst="rect">
            <a:avLst/>
          </a:prstGeom>
          <a:noFill/>
        </p:spPr>
        <p:txBody>
          <a:bodyPr wrap="none" rtlCol="0">
            <a:spAutoFit/>
          </a:bodyPr>
          <a:lstStyle/>
          <a:p>
            <a:pPr algn="ctr"/>
            <a:br>
              <a:rPr lang="fr-BE" sz="2000" dirty="0"/>
            </a:br>
            <a:r>
              <a:rPr lang="fr-BE" sz="4000" dirty="0"/>
              <a:t>Ce PPT de formation n’est qu’un outil de </a:t>
            </a:r>
          </a:p>
          <a:p>
            <a:pPr algn="ctr"/>
            <a:r>
              <a:rPr lang="fr-BE" sz="4000" dirty="0"/>
              <a:t>présentation de l’application VolleySpike,</a:t>
            </a:r>
          </a:p>
          <a:p>
            <a:pPr algn="ctr"/>
            <a:r>
              <a:rPr lang="fr-BE" sz="4000" dirty="0">
                <a:solidFill>
                  <a:srgbClr val="FF0000"/>
                </a:solidFill>
              </a:rPr>
              <a:t>Nous vous conseillons vivement de </a:t>
            </a:r>
          </a:p>
          <a:p>
            <a:pPr algn="ctr"/>
            <a:r>
              <a:rPr lang="fr-BE" sz="4000" dirty="0">
                <a:solidFill>
                  <a:srgbClr val="FF0000"/>
                </a:solidFill>
              </a:rPr>
              <a:t>télécharger </a:t>
            </a:r>
          </a:p>
          <a:p>
            <a:pPr algn="ctr"/>
            <a:r>
              <a:rPr lang="fr-BE" sz="4000" dirty="0">
                <a:solidFill>
                  <a:srgbClr val="FF0000"/>
                </a:solidFill>
              </a:rPr>
              <a:t>le mode d’emploi complet,</a:t>
            </a:r>
          </a:p>
          <a:p>
            <a:pPr algn="ctr"/>
            <a:r>
              <a:rPr lang="fr-BE" sz="4000" dirty="0">
                <a:solidFill>
                  <a:srgbClr val="FF0000"/>
                </a:solidFill>
              </a:rPr>
              <a:t> de le lire attentivement, de l’imprimer,</a:t>
            </a:r>
          </a:p>
          <a:p>
            <a:pPr algn="ctr"/>
            <a:r>
              <a:rPr lang="fr-BE" sz="4000" dirty="0">
                <a:solidFill>
                  <a:srgbClr val="FF0000"/>
                </a:solidFill>
              </a:rPr>
              <a:t>et de le mettre à disposition de vos marqueurs</a:t>
            </a:r>
          </a:p>
        </p:txBody>
      </p:sp>
      <p:sp>
        <p:nvSpPr>
          <p:cNvPr id="7" name="Espace réservé du pied de page 6">
            <a:extLst>
              <a:ext uri="{FF2B5EF4-FFF2-40B4-BE49-F238E27FC236}">
                <a16:creationId xmlns:a16="http://schemas.microsoft.com/office/drawing/2014/main" id="{8FD3D8BB-806B-43BE-A01B-74F0D81D3280}"/>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32626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48CA0-9B43-472C-AEC7-3B58EAE72AA1}"/>
              </a:ext>
            </a:extLst>
          </p:cNvPr>
          <p:cNvSpPr>
            <a:spLocks noGrp="1"/>
          </p:cNvSpPr>
          <p:nvPr>
            <p:ph type="ctrTitle"/>
          </p:nvPr>
        </p:nvSpPr>
        <p:spPr>
          <a:xfrm>
            <a:off x="1514451" y="117392"/>
            <a:ext cx="9144000" cy="1058775"/>
          </a:xfrm>
        </p:spPr>
        <p:txBody>
          <a:bodyPr>
            <a:normAutofit/>
          </a:bodyPr>
          <a:lstStyle/>
          <a:p>
            <a:r>
              <a:rPr lang="fr-BE" sz="4000" dirty="0">
                <a:latin typeface="+mn-lt"/>
              </a:rPr>
              <a:t>Sauvegarde et restauration</a:t>
            </a:r>
          </a:p>
        </p:txBody>
      </p:sp>
      <p:sp>
        <p:nvSpPr>
          <p:cNvPr id="3" name="Sous-titre 2">
            <a:extLst>
              <a:ext uri="{FF2B5EF4-FFF2-40B4-BE49-F238E27FC236}">
                <a16:creationId xmlns:a16="http://schemas.microsoft.com/office/drawing/2014/main" id="{212B5042-E740-4236-A709-0D9C19051DF9}"/>
              </a:ext>
            </a:extLst>
          </p:cNvPr>
          <p:cNvSpPr>
            <a:spLocks noGrp="1"/>
          </p:cNvSpPr>
          <p:nvPr>
            <p:ph type="subTitle" idx="1"/>
          </p:nvPr>
        </p:nvSpPr>
        <p:spPr>
          <a:xfrm>
            <a:off x="637035" y="1404638"/>
            <a:ext cx="4414736" cy="4048723"/>
          </a:xfrm>
        </p:spPr>
        <p:txBody>
          <a:bodyPr>
            <a:normAutofit fontScale="62500" lnSpcReduction="20000"/>
          </a:bodyPr>
          <a:lstStyle/>
          <a:p>
            <a:pPr marL="342900" indent="-342900" algn="l">
              <a:lnSpc>
                <a:spcPct val="120000"/>
              </a:lnSpc>
              <a:spcBef>
                <a:spcPts val="600"/>
              </a:spcBef>
              <a:buFont typeface="Arial" panose="020B0604020202020204" pitchFamily="34" charset="0"/>
              <a:buChar char="•"/>
            </a:pPr>
            <a:r>
              <a:rPr lang="fr-BE" sz="2100" dirty="0"/>
              <a:t>RESTAURATION (RESTORE MATCH)</a:t>
            </a:r>
          </a:p>
          <a:p>
            <a:pPr marL="342900" indent="-342900" algn="l">
              <a:lnSpc>
                <a:spcPct val="120000"/>
              </a:lnSpc>
              <a:spcBef>
                <a:spcPts val="600"/>
              </a:spcBef>
              <a:buFont typeface="Arial" panose="020B0604020202020204" pitchFamily="34" charset="0"/>
              <a:buChar char="•"/>
            </a:pPr>
            <a:r>
              <a:rPr lang="fr-BE" dirty="0"/>
              <a:t>Lorsque vous fermez l’application, vous pouvez revenir facilement aux dernières données</a:t>
            </a:r>
          </a:p>
          <a:p>
            <a:pPr marL="342900" indent="-342900" algn="l">
              <a:lnSpc>
                <a:spcPct val="120000"/>
              </a:lnSpc>
              <a:spcBef>
                <a:spcPts val="600"/>
              </a:spcBef>
              <a:buFont typeface="Arial" panose="020B0604020202020204" pitchFamily="34" charset="0"/>
              <a:buChar char="•"/>
            </a:pPr>
            <a:r>
              <a:rPr lang="fr-BE" dirty="0"/>
              <a:t>Ouvrir l’application</a:t>
            </a:r>
          </a:p>
          <a:p>
            <a:pPr marL="342900" indent="-342900" algn="l">
              <a:lnSpc>
                <a:spcPct val="120000"/>
              </a:lnSpc>
              <a:spcBef>
                <a:spcPts val="600"/>
              </a:spcBef>
              <a:buFont typeface="Arial" panose="020B0604020202020204" pitchFamily="34" charset="0"/>
              <a:buChar char="•"/>
            </a:pPr>
            <a:r>
              <a:rPr lang="fr-BE" dirty="0"/>
              <a:t>Cliquez sur “MATCH FORMAT” (format de match) </a:t>
            </a:r>
          </a:p>
          <a:p>
            <a:pPr marL="342900" indent="-342900" algn="l">
              <a:lnSpc>
                <a:spcPct val="120000"/>
              </a:lnSpc>
              <a:spcBef>
                <a:spcPts val="600"/>
              </a:spcBef>
              <a:buFont typeface="Arial" panose="020B0604020202020204" pitchFamily="34" charset="0"/>
              <a:buChar char="•"/>
            </a:pPr>
            <a:r>
              <a:rPr lang="fr-BE" dirty="0"/>
              <a:t>Cliquez sur “RESTORE MATCH” et sélectionnez le match dans la liste des matchs.</a:t>
            </a:r>
          </a:p>
          <a:p>
            <a:pPr marL="342900" indent="-342900" algn="l">
              <a:lnSpc>
                <a:spcPct val="120000"/>
              </a:lnSpc>
              <a:spcBef>
                <a:spcPts val="600"/>
              </a:spcBef>
              <a:buFont typeface="Arial" panose="020B0604020202020204" pitchFamily="34" charset="0"/>
              <a:buChar char="•"/>
            </a:pPr>
            <a:r>
              <a:rPr lang="fr-BE" dirty="0"/>
              <a:t>La sauvegarde se fait toujours automatiquement</a:t>
            </a:r>
          </a:p>
          <a:p>
            <a:pPr algn="l">
              <a:lnSpc>
                <a:spcPct val="120000"/>
              </a:lnSpc>
              <a:spcBef>
                <a:spcPts val="600"/>
              </a:spcBef>
            </a:pPr>
            <a:endParaRPr lang="fr-BE" dirty="0"/>
          </a:p>
          <a:p>
            <a:pPr>
              <a:lnSpc>
                <a:spcPct val="120000"/>
              </a:lnSpc>
              <a:spcBef>
                <a:spcPts val="600"/>
              </a:spcBef>
            </a:pPr>
            <a:r>
              <a:rPr lang="fr-BE" dirty="0"/>
              <a:t>Mais il bien de signaler au départ où faire la sauvegarde ? disque dur ou SD (- Validate - )</a:t>
            </a:r>
          </a:p>
          <a:p>
            <a:endParaRPr lang="fr-BE" dirty="0"/>
          </a:p>
        </p:txBody>
      </p:sp>
      <p:pic>
        <p:nvPicPr>
          <p:cNvPr id="5" name="Afbeelding 16">
            <a:extLst>
              <a:ext uri="{FF2B5EF4-FFF2-40B4-BE49-F238E27FC236}">
                <a16:creationId xmlns:a16="http://schemas.microsoft.com/office/drawing/2014/main" id="{7AC8F386-D417-4D86-AA46-7E7E40CAC968}"/>
              </a:ext>
            </a:extLst>
          </p:cNvPr>
          <p:cNvPicPr/>
          <p:nvPr/>
        </p:nvPicPr>
        <p:blipFill rotWithShape="1">
          <a:blip r:embed="rId2">
            <a:extLst>
              <a:ext uri="{28A0092B-C50C-407E-A947-70E740481C1C}">
                <a14:useLocalDpi xmlns:a14="http://schemas.microsoft.com/office/drawing/2010/main" val="0"/>
              </a:ext>
            </a:extLst>
          </a:blip>
          <a:srcRect l="827" t="3748" r="-529" b="31217"/>
          <a:stretch/>
        </p:blipFill>
        <p:spPr bwMode="auto">
          <a:xfrm>
            <a:off x="5115039" y="1254456"/>
            <a:ext cx="6456611" cy="5146862"/>
          </a:xfrm>
          <a:prstGeom prst="rect">
            <a:avLst/>
          </a:prstGeom>
          <a:noFill/>
          <a:ln>
            <a:noFill/>
          </a:ln>
          <a:extLst>
            <a:ext uri="{53640926-AAD7-44d8-BBD7-CCE9431645EC}">
              <a14:shadowObscured xmlns="" xmlns:a14="http://schemas.microsoft.com/office/drawing/2010/main"/>
            </a:ext>
          </a:extLst>
        </p:spPr>
      </p:pic>
      <p:pic>
        <p:nvPicPr>
          <p:cNvPr id="6" name="Afbeelding 15">
            <a:extLst>
              <a:ext uri="{FF2B5EF4-FFF2-40B4-BE49-F238E27FC236}">
                <a16:creationId xmlns:a16="http://schemas.microsoft.com/office/drawing/2014/main" id="{90E75AA3-CCDC-4F50-9643-72400C98264B}"/>
              </a:ext>
            </a:extLst>
          </p:cNvPr>
          <p:cNvPicPr/>
          <p:nvPr/>
        </p:nvPicPr>
        <p:blipFill rotWithShape="1">
          <a:blip r:embed="rId3">
            <a:extLst>
              <a:ext uri="{28A0092B-C50C-407E-A947-70E740481C1C}">
                <a14:useLocalDpi xmlns:a14="http://schemas.microsoft.com/office/drawing/2010/main" val="0"/>
              </a:ext>
            </a:extLst>
          </a:blip>
          <a:srcRect l="496" t="3087" r="-1520" b="23501"/>
          <a:stretch/>
        </p:blipFill>
        <p:spPr bwMode="auto">
          <a:xfrm>
            <a:off x="5115039" y="1287493"/>
            <a:ext cx="6537269" cy="5146863"/>
          </a:xfrm>
          <a:prstGeom prst="rect">
            <a:avLst/>
          </a:prstGeom>
          <a:noFill/>
          <a:ln>
            <a:noFill/>
          </a:ln>
          <a:extLst>
            <a:ext uri="{53640926-AAD7-44d8-BBD7-CCE9431645EC}">
              <a14:shadowObscured xmlns="" xmlns:a14="http://schemas.microsoft.com/office/drawing/2010/main"/>
            </a:ext>
          </a:extLst>
        </p:spPr>
      </p:pic>
      <p:pic>
        <p:nvPicPr>
          <p:cNvPr id="7" name="Image 6">
            <a:extLst>
              <a:ext uri="{FF2B5EF4-FFF2-40B4-BE49-F238E27FC236}">
                <a16:creationId xmlns:a16="http://schemas.microsoft.com/office/drawing/2014/main" id="{017FA3D3-BD2F-40FE-B7FA-4CA3CA38C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71332B96-5197-44DB-ADAD-774DBFC13D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9" name="Espace réservé du pied de page 8">
            <a:extLst>
              <a:ext uri="{FF2B5EF4-FFF2-40B4-BE49-F238E27FC236}">
                <a16:creationId xmlns:a16="http://schemas.microsoft.com/office/drawing/2014/main" id="{5C3B3987-EA7D-4126-AD99-7A015008A2A1}"/>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26702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75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38200" y="1457994"/>
            <a:ext cx="10515600" cy="1915865"/>
          </a:xfrm>
        </p:spPr>
        <p:txBody>
          <a:bodyPr>
            <a:normAutofit fontScale="92500"/>
          </a:bodyPr>
          <a:lstStyle/>
          <a:p>
            <a:pPr marL="896938" indent="-180975"/>
            <a:r>
              <a:rPr lang="fr-BE" sz="2400" u="sng" dirty="0">
                <a:solidFill>
                  <a:srgbClr val="FF0000"/>
                </a:solidFill>
              </a:rPr>
              <a:t>Tout ce qui suit, peut se faire sans connexion internet</a:t>
            </a:r>
            <a:r>
              <a:rPr lang="fr-BE" sz="2400" u="sng" dirty="0"/>
              <a:t>.</a:t>
            </a:r>
          </a:p>
          <a:p>
            <a:r>
              <a:rPr lang="fr-BE" sz="2400" dirty="0"/>
              <a:t>Après avoir téléchargé et cliqué sur "DONE" nous arrivons dans la fenêtre ci-dessous</a:t>
            </a:r>
          </a:p>
          <a:p>
            <a:r>
              <a:rPr lang="fr-BE" sz="2400" dirty="0"/>
              <a:t>Nous constatons qu’il n’y a plus de possibilité pour le "LOGIN"</a:t>
            </a:r>
          </a:p>
          <a:p>
            <a:r>
              <a:rPr lang="fr-BE" sz="2400" dirty="0"/>
              <a:t>Cliquez sur </a:t>
            </a:r>
            <a:r>
              <a:rPr lang="fr-BE" sz="2400" dirty="0">
                <a:solidFill>
                  <a:srgbClr val="FF0000"/>
                </a:solidFill>
              </a:rPr>
              <a:t>ADMINISTRATION</a:t>
            </a:r>
          </a:p>
          <a:p>
            <a:endParaRPr lang="fr-BE" dirty="0">
              <a:latin typeface="Comic Sans MS" panose="030F0702030302020204" pitchFamily="66" charset="0"/>
            </a:endParaRPr>
          </a:p>
        </p:txBody>
      </p:sp>
      <p:pic>
        <p:nvPicPr>
          <p:cNvPr id="5" name="Afbeelding 8">
            <a:extLst>
              <a:ext uri="{FF2B5EF4-FFF2-40B4-BE49-F238E27FC236}">
                <a16:creationId xmlns:a16="http://schemas.microsoft.com/office/drawing/2014/main" id="{9A908BA8-7C8E-43ED-8BE0-13023E45F9C8}"/>
              </a:ext>
            </a:extLst>
          </p:cNvPr>
          <p:cNvPicPr/>
          <p:nvPr/>
        </p:nvPicPr>
        <p:blipFill rotWithShape="1">
          <a:blip r:embed="rId2">
            <a:extLst>
              <a:ext uri="{28A0092B-C50C-407E-A947-70E740481C1C}">
                <a14:useLocalDpi xmlns:a14="http://schemas.microsoft.com/office/drawing/2010/main" val="0"/>
              </a:ext>
            </a:extLst>
          </a:blip>
          <a:srcRect l="827" t="3748" r="-199" b="21737"/>
          <a:stretch/>
        </p:blipFill>
        <p:spPr bwMode="auto">
          <a:xfrm>
            <a:off x="3961592" y="3166867"/>
            <a:ext cx="6349286" cy="3424602"/>
          </a:xfrm>
          <a:prstGeom prst="rect">
            <a:avLst/>
          </a:prstGeom>
          <a:noFill/>
          <a:ln>
            <a:noFill/>
          </a:ln>
          <a:extLst>
            <a:ext uri="{53640926-AAD7-44d8-BBD7-CCE9431645EC}">
              <a14:shadowObscured xmlns="" xmlns:a14="http://schemas.microsoft.com/office/drawing/2010/main"/>
            </a:ext>
          </a:extLst>
        </p:spPr>
      </p:pic>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3550EE3F-1C01-4417-B310-7433CC4237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8" name="Flèche vers la gauche 7"/>
          <p:cNvSpPr/>
          <p:nvPr/>
        </p:nvSpPr>
        <p:spPr>
          <a:xfrm rot="12074925">
            <a:off x="3375371" y="3600873"/>
            <a:ext cx="3395359" cy="255886"/>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pied de page 8">
            <a:extLst>
              <a:ext uri="{FF2B5EF4-FFF2-40B4-BE49-F238E27FC236}">
                <a16:creationId xmlns:a16="http://schemas.microsoft.com/office/drawing/2014/main" id="{904F7458-1D2F-4B40-A33A-CCD6A1AEEBCC}"/>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215303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10186" y="-111141"/>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385740" y="1082181"/>
            <a:ext cx="6451288" cy="4698384"/>
          </a:xfrm>
        </p:spPr>
        <p:txBody>
          <a:bodyPr>
            <a:normAutofit fontScale="40000" lnSpcReduction="20000"/>
          </a:bodyPr>
          <a:lstStyle/>
          <a:p>
            <a:pPr marL="285750" indent="-285750">
              <a:buFont typeface="Wingdings" panose="05000000000000000000" pitchFamily="2" charset="2"/>
              <a:buChar char="ü"/>
            </a:pPr>
            <a:r>
              <a:rPr lang="fr-BE" sz="4300" u="sng" dirty="0">
                <a:solidFill>
                  <a:srgbClr val="FF0000"/>
                </a:solidFill>
              </a:rPr>
              <a:t>Attention, pour l’équipe visitée;</a:t>
            </a:r>
          </a:p>
          <a:p>
            <a:pPr marL="285750" indent="-285750">
              <a:buFont typeface="Wingdings" panose="05000000000000000000" pitchFamily="2" charset="2"/>
              <a:buChar char="ü"/>
            </a:pPr>
            <a:r>
              <a:rPr lang="fr-BE" sz="4300" dirty="0"/>
              <a:t>SCORE KEEPER (Marqueur), </a:t>
            </a:r>
            <a:r>
              <a:rPr lang="fr-BE" sz="4300" b="1" u="sng" dirty="0">
                <a:solidFill>
                  <a:srgbClr val="FF0000"/>
                </a:solidFill>
              </a:rPr>
              <a:t>obligatoire</a:t>
            </a:r>
          </a:p>
          <a:p>
            <a:pPr marL="285750" indent="-285750">
              <a:buFont typeface="Wingdings" panose="05000000000000000000" pitchFamily="2" charset="2"/>
              <a:buChar char="ü"/>
            </a:pPr>
            <a:r>
              <a:rPr lang="fr-BE" sz="4300" dirty="0"/>
              <a:t>FIELD DEPUTY (Délégué au terrain), </a:t>
            </a:r>
            <a:r>
              <a:rPr lang="fr-BE" sz="4300" b="1" u="sng" dirty="0">
                <a:solidFill>
                  <a:srgbClr val="FF0000"/>
                </a:solidFill>
              </a:rPr>
              <a:t>obligatoire</a:t>
            </a:r>
          </a:p>
          <a:p>
            <a:pPr marL="285750" indent="-285750">
              <a:buFont typeface="Wingdings" panose="05000000000000000000" pitchFamily="2" charset="2"/>
              <a:buChar char="ü"/>
            </a:pPr>
            <a:r>
              <a:rPr lang="fr-BE" sz="4300" u="sng" dirty="0">
                <a:solidFill>
                  <a:srgbClr val="00B050"/>
                </a:solidFill>
              </a:rPr>
              <a:t>Pour l’équipe visiteuse;</a:t>
            </a:r>
            <a:r>
              <a:rPr lang="fr-BE" sz="4300" dirty="0">
                <a:solidFill>
                  <a:srgbClr val="00B050"/>
                </a:solidFill>
              </a:rPr>
              <a:t> </a:t>
            </a:r>
          </a:p>
          <a:p>
            <a:pPr marL="285750" indent="-285750">
              <a:buFont typeface="Wingdings" panose="05000000000000000000" pitchFamily="2" charset="2"/>
              <a:buChar char="ü"/>
            </a:pPr>
            <a:r>
              <a:rPr lang="fr-BE" sz="4300" dirty="0">
                <a:solidFill>
                  <a:srgbClr val="00B050"/>
                </a:solidFill>
              </a:rPr>
              <a:t>le marqueur est facultatif</a:t>
            </a:r>
          </a:p>
          <a:p>
            <a:pPr marL="0" indent="0">
              <a:buNone/>
            </a:pPr>
            <a:endParaRPr lang="fr-BE" sz="4300" dirty="0">
              <a:solidFill>
                <a:srgbClr val="0070C0"/>
              </a:solidFill>
            </a:endParaRPr>
          </a:p>
          <a:p>
            <a:pPr marL="0" indent="0">
              <a:buNone/>
            </a:pPr>
            <a:r>
              <a:rPr lang="fr-BE" sz="4300" dirty="0">
                <a:solidFill>
                  <a:srgbClr val="00B050"/>
                </a:solidFill>
              </a:rPr>
              <a:t>        </a:t>
            </a:r>
          </a:p>
          <a:p>
            <a:pPr marL="0" indent="0">
              <a:buNone/>
            </a:pPr>
            <a:endParaRPr lang="fr-BE" sz="4300" dirty="0">
              <a:solidFill>
                <a:srgbClr val="FF0000"/>
              </a:solidFill>
            </a:endParaRPr>
          </a:p>
          <a:p>
            <a:pPr marL="0" indent="0">
              <a:buNone/>
            </a:pPr>
            <a:endParaRPr lang="fr-BE" sz="4300" dirty="0">
              <a:solidFill>
                <a:srgbClr val="FF0000"/>
              </a:solidFill>
            </a:endParaRPr>
          </a:p>
          <a:p>
            <a:pPr marL="0" indent="0">
              <a:buNone/>
            </a:pPr>
            <a:endParaRPr lang="fr-BE" sz="4300" dirty="0">
              <a:solidFill>
                <a:srgbClr val="FF0000"/>
              </a:solidFill>
            </a:endParaRPr>
          </a:p>
          <a:p>
            <a:pPr marL="0" indent="0">
              <a:buNone/>
            </a:pPr>
            <a:endParaRPr lang="fr-BE" sz="4300" dirty="0">
              <a:solidFill>
                <a:srgbClr val="FF0000"/>
              </a:solidFill>
            </a:endParaRPr>
          </a:p>
          <a:p>
            <a:pPr marL="285750" indent="-285750">
              <a:buFont typeface="Wingdings" panose="05000000000000000000" pitchFamily="2" charset="2"/>
              <a:buChar char="ü"/>
            </a:pPr>
            <a:endParaRPr lang="fr-BE" sz="4300" dirty="0">
              <a:solidFill>
                <a:srgbClr val="00B050"/>
              </a:solidFill>
            </a:endParaRPr>
          </a:p>
          <a:p>
            <a:pPr marL="285750" indent="-285750">
              <a:buFont typeface="Wingdings" panose="05000000000000000000" pitchFamily="2" charset="2"/>
              <a:buChar char="ü"/>
            </a:pPr>
            <a:r>
              <a:rPr lang="fr-BE" sz="4300" b="1" dirty="0">
                <a:solidFill>
                  <a:srgbClr val="FF0000"/>
                </a:solidFill>
              </a:rPr>
              <a:t>C’est ici que l’on peut modifier si besoin le nom des arbitres et leur position (1</a:t>
            </a:r>
            <a:r>
              <a:rPr lang="fr-BE" sz="4300" b="1" baseline="30000" dirty="0">
                <a:solidFill>
                  <a:srgbClr val="FF0000"/>
                </a:solidFill>
              </a:rPr>
              <a:t>er</a:t>
            </a:r>
            <a:r>
              <a:rPr lang="fr-BE" sz="4300" b="1" dirty="0">
                <a:solidFill>
                  <a:srgbClr val="FF0000"/>
                </a:solidFill>
              </a:rPr>
              <a:t> ou 2</a:t>
            </a:r>
            <a:r>
              <a:rPr lang="fr-BE" sz="4300" b="1" baseline="30000" dirty="0">
                <a:solidFill>
                  <a:srgbClr val="FF0000"/>
                </a:solidFill>
              </a:rPr>
              <a:t>e</a:t>
            </a:r>
            <a:r>
              <a:rPr lang="fr-BE" sz="4300" b="1" dirty="0">
                <a:solidFill>
                  <a:srgbClr val="FF0000"/>
                </a:solidFill>
              </a:rPr>
              <a:t>) de la rencontre</a:t>
            </a:r>
            <a:endParaRPr lang="nl-BE" sz="4300" b="1" dirty="0">
              <a:solidFill>
                <a:srgbClr val="FF0000"/>
              </a:solidFill>
            </a:endParaRPr>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0008B93F-EE08-4C12-A3A2-AFCE837316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54492E0D-A778-4182-8E7C-075849783F89}"/>
              </a:ext>
            </a:extLst>
          </p:cNvPr>
          <p:cNvSpPr>
            <a:spLocks noGrp="1"/>
          </p:cNvSpPr>
          <p:nvPr>
            <p:ph type="ftr" sz="quarter" idx="11"/>
          </p:nvPr>
        </p:nvSpPr>
        <p:spPr/>
        <p:txBody>
          <a:bodyPr/>
          <a:lstStyle/>
          <a:p>
            <a:r>
              <a:rPr lang="fr-BE"/>
              <a:t>V13 du 03/09/2020</a:t>
            </a:r>
            <a:endParaRPr lang="fr-BE" dirty="0"/>
          </a:p>
        </p:txBody>
      </p:sp>
      <p:pic>
        <p:nvPicPr>
          <p:cNvPr id="11" name="Image 10">
            <a:extLst>
              <a:ext uri="{FF2B5EF4-FFF2-40B4-BE49-F238E27FC236}">
                <a16:creationId xmlns:a16="http://schemas.microsoft.com/office/drawing/2014/main" id="{C4842495-DF86-4080-A2E8-E5EC6E30D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289" y="3047886"/>
            <a:ext cx="4401164" cy="3096057"/>
          </a:xfrm>
          <a:prstGeom prst="rect">
            <a:avLst/>
          </a:prstGeom>
        </p:spPr>
      </p:pic>
      <p:cxnSp>
        <p:nvCxnSpPr>
          <p:cNvPr id="13" name="Connecteur droit avec flèche 12">
            <a:extLst>
              <a:ext uri="{FF2B5EF4-FFF2-40B4-BE49-F238E27FC236}">
                <a16:creationId xmlns:a16="http://schemas.microsoft.com/office/drawing/2014/main" id="{5E68B3B2-B66E-4B6E-B3F8-FACC363ADAEA}"/>
              </a:ext>
            </a:extLst>
          </p:cNvPr>
          <p:cNvCxnSpPr/>
          <p:nvPr/>
        </p:nvCxnSpPr>
        <p:spPr>
          <a:xfrm>
            <a:off x="4038600" y="5125673"/>
            <a:ext cx="4351578" cy="78913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017554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38200" y="365125"/>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19101" y="1371600"/>
            <a:ext cx="10515600" cy="3425835"/>
          </a:xfrm>
        </p:spPr>
        <p:txBody>
          <a:bodyPr>
            <a:normAutofit/>
          </a:bodyPr>
          <a:lstStyle/>
          <a:p>
            <a:pPr marL="0" indent="0" algn="ctr">
              <a:buNone/>
            </a:pPr>
            <a:endParaRPr lang="fr-BE" sz="2000" b="1" u="sng" dirty="0"/>
          </a:p>
          <a:p>
            <a:r>
              <a:rPr lang="fr-BE" sz="2000" dirty="0"/>
              <a:t>Après avoir encodé correctement les joueurs, les encadrants de chaque équipe ainsi que le(s) officiel(s), vous obtenez l’écran suivant et constatez que les inscriptions sont devenues blanches.</a:t>
            </a:r>
          </a:p>
          <a:p>
            <a:endParaRPr lang="fr-BE" sz="2000" dirty="0"/>
          </a:p>
          <a:p>
            <a:endParaRPr lang="nl-BE" sz="2000" dirty="0"/>
          </a:p>
          <a:p>
            <a:pPr marL="0" indent="0">
              <a:buNone/>
            </a:pPr>
            <a:endParaRPr lang="nl-BE" sz="1900" dirty="0">
              <a:latin typeface="Comic Sans MS" panose="030F0702030302020204" pitchFamily="66" charset="0"/>
            </a:endParaRPr>
          </a:p>
          <a:p>
            <a:endParaRPr lang="nl-BE" sz="2000" dirty="0"/>
          </a:p>
          <a:p>
            <a:pPr marL="0" indent="0">
              <a:buNone/>
            </a:pPr>
            <a:r>
              <a:rPr lang="nl-BE" sz="2000" dirty="0"/>
              <a:t> </a:t>
            </a:r>
          </a:p>
          <a:p>
            <a:endParaRPr lang="nl-BE" sz="2000" dirty="0">
              <a:latin typeface="Comic Sans MS" panose="030F0702030302020204" pitchFamily="66" charset="0"/>
            </a:endParaRPr>
          </a:p>
          <a:p>
            <a:pPr marL="0" indent="0">
              <a:buNone/>
            </a:pPr>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788771EE-ABFA-4206-A178-8777107DA5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0" name="Image 9">
            <a:extLst>
              <a:ext uri="{FF2B5EF4-FFF2-40B4-BE49-F238E27FC236}">
                <a16:creationId xmlns:a16="http://schemas.microsoft.com/office/drawing/2014/main" id="{2D279379-18F4-4DCF-8318-D0D68B356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02" y="2800937"/>
            <a:ext cx="10515600" cy="2775956"/>
          </a:xfrm>
          <a:prstGeom prst="rect">
            <a:avLst/>
          </a:prstGeom>
        </p:spPr>
      </p:pic>
      <p:sp>
        <p:nvSpPr>
          <p:cNvPr id="5" name="Espace réservé du pied de page 4">
            <a:extLst>
              <a:ext uri="{FF2B5EF4-FFF2-40B4-BE49-F238E27FC236}">
                <a16:creationId xmlns:a16="http://schemas.microsoft.com/office/drawing/2014/main" id="{A61E1020-98CC-46A6-AC30-36A11B88B1E2}"/>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168985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761806" y="69130"/>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576734" y="1403817"/>
            <a:ext cx="5596156" cy="4011628"/>
          </a:xfrm>
        </p:spPr>
        <p:txBody>
          <a:bodyPr>
            <a:normAutofit fontScale="70000" lnSpcReduction="20000"/>
          </a:bodyPr>
          <a:lstStyle/>
          <a:p>
            <a:pPr>
              <a:lnSpc>
                <a:spcPct val="120000"/>
              </a:lnSpc>
            </a:pPr>
            <a:r>
              <a:rPr lang="fr-BE" dirty="0"/>
              <a:t>Après avoir cliqué sur les onglets ad-hoc, nous allons créer les compositions des équipes pour ce match. Cela correspond à la liste des joueurs pour le match que vous avez mise à jour sur le portail</a:t>
            </a:r>
          </a:p>
          <a:p>
            <a:pPr>
              <a:lnSpc>
                <a:spcPct val="120000"/>
              </a:lnSpc>
            </a:pPr>
            <a:r>
              <a:rPr lang="fr-BE" dirty="0"/>
              <a:t>Avantage lorsque les listes de participants sont  créées sur le portail, les listes de participants (visités et visiteurs) sont téléchargées directement pour votre rencontre.</a:t>
            </a:r>
          </a:p>
          <a:p>
            <a:pPr>
              <a:lnSpc>
                <a:spcPct val="120000"/>
              </a:lnSpc>
            </a:pPr>
            <a:r>
              <a:rPr lang="fr-BE" dirty="0"/>
              <a:t>Si vous cliquez par exemple sur l’équipe visitée, la liste complète de tous les participants possibles de cette équipe apparait.</a:t>
            </a:r>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C1688B3A-6C5E-442D-B4FB-B74BAEA2E7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7" name="Espace réservé du pied de page 6">
            <a:extLst>
              <a:ext uri="{FF2B5EF4-FFF2-40B4-BE49-F238E27FC236}">
                <a16:creationId xmlns:a16="http://schemas.microsoft.com/office/drawing/2014/main" id="{DDC79337-95F3-4B6E-BFC1-ABD679D8621E}"/>
              </a:ext>
            </a:extLst>
          </p:cNvPr>
          <p:cNvSpPr>
            <a:spLocks noGrp="1"/>
          </p:cNvSpPr>
          <p:nvPr>
            <p:ph type="ftr" sz="quarter" idx="11"/>
          </p:nvPr>
        </p:nvSpPr>
        <p:spPr/>
        <p:txBody>
          <a:bodyPr/>
          <a:lstStyle/>
          <a:p>
            <a:r>
              <a:rPr lang="fr-BE"/>
              <a:t>V13 du 03/09/2020</a:t>
            </a:r>
            <a:endParaRPr lang="fr-BE" dirty="0"/>
          </a:p>
        </p:txBody>
      </p:sp>
      <p:pic>
        <p:nvPicPr>
          <p:cNvPr id="11" name="Image 10">
            <a:extLst>
              <a:ext uri="{FF2B5EF4-FFF2-40B4-BE49-F238E27FC236}">
                <a16:creationId xmlns:a16="http://schemas.microsoft.com/office/drawing/2014/main" id="{FF534309-F583-4E57-8CE6-A79C5BC04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739" y="1881039"/>
            <a:ext cx="5406527" cy="2772000"/>
          </a:xfrm>
          <a:prstGeom prst="rect">
            <a:avLst/>
          </a:prstGeom>
        </p:spPr>
      </p:pic>
    </p:spTree>
    <p:extLst>
      <p:ext uri="{BB962C8B-B14F-4D97-AF65-F5344CB8AC3E}">
        <p14:creationId xmlns:p14="http://schemas.microsoft.com/office/powerpoint/2010/main" val="1998737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780905" y="155065"/>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727490" y="1482631"/>
            <a:ext cx="5596156" cy="4412401"/>
          </a:xfrm>
        </p:spPr>
        <p:txBody>
          <a:bodyPr>
            <a:normAutofit fontScale="40000" lnSpcReduction="20000"/>
          </a:bodyPr>
          <a:lstStyle/>
          <a:p>
            <a:pPr>
              <a:lnSpc>
                <a:spcPct val="120000"/>
              </a:lnSpc>
            </a:pPr>
            <a:r>
              <a:rPr lang="fr-BE" sz="2900" dirty="0"/>
              <a:t>Après avoir cliqué sur le club visité, nous voyons apparaitre la liste complète des participants de cette dernière.</a:t>
            </a:r>
          </a:p>
          <a:p>
            <a:pPr>
              <a:lnSpc>
                <a:spcPct val="120000"/>
              </a:lnSpc>
            </a:pPr>
            <a:r>
              <a:rPr lang="fr-BE" sz="2900" dirty="0"/>
              <a:t>Nous appliquons les données pour ce club.</a:t>
            </a:r>
          </a:p>
          <a:p>
            <a:pPr>
              <a:lnSpc>
                <a:spcPct val="120000"/>
              </a:lnSpc>
            </a:pPr>
            <a:r>
              <a:rPr lang="fr-BE" sz="2900" dirty="0"/>
              <a:t>Identifier les joueurs en ligne (tout le monde)(onglet “SELEC ALL”)</a:t>
            </a:r>
          </a:p>
          <a:p>
            <a:pPr>
              <a:lnSpc>
                <a:spcPct val="120000"/>
              </a:lnSpc>
            </a:pPr>
            <a:r>
              <a:rPr lang="fr-BE" sz="2900" dirty="0"/>
              <a:t>Identifier les joueurs en ligne (Sélectionner 1 par 1)</a:t>
            </a:r>
          </a:p>
          <a:p>
            <a:pPr>
              <a:lnSpc>
                <a:spcPct val="120000"/>
              </a:lnSpc>
            </a:pPr>
            <a:r>
              <a:rPr lang="fr-BE" sz="2900" dirty="0"/>
              <a:t>Identifier le capitaine (activer le curseur “Captain”)</a:t>
            </a:r>
          </a:p>
          <a:p>
            <a:pPr>
              <a:lnSpc>
                <a:spcPct val="120000"/>
              </a:lnSpc>
            </a:pPr>
            <a:r>
              <a:rPr lang="fr-BE" sz="2900" dirty="0"/>
              <a:t>Identifier le(s) libéro(s) éventuel(s) (activer le curseur “Libero”)</a:t>
            </a:r>
          </a:p>
          <a:p>
            <a:pPr>
              <a:lnSpc>
                <a:spcPct val="120000"/>
              </a:lnSpc>
            </a:pPr>
            <a:r>
              <a:rPr lang="fr-BE" sz="2900" dirty="0"/>
              <a:t>Au bas de la fenêtre, vous pouvez voir le nombre de joueurs sélectionnés.</a:t>
            </a:r>
          </a:p>
          <a:p>
            <a:pPr>
              <a:lnSpc>
                <a:spcPct val="120000"/>
              </a:lnSpc>
            </a:pPr>
            <a:r>
              <a:rPr lang="fr-BE" sz="2900" u="sng" dirty="0"/>
              <a:t>s’il y a plus de 12 joueurs sélectionnés </a:t>
            </a:r>
            <a:r>
              <a:rPr lang="fr-BE" sz="2900" b="1" u="sng" dirty="0">
                <a:solidFill>
                  <a:srgbClr val="FF0000"/>
                </a:solidFill>
              </a:rPr>
              <a:t>il doit y avoir </a:t>
            </a:r>
            <a:r>
              <a:rPr lang="fr-BE" sz="2900" u="sng" dirty="0"/>
              <a:t>deux libéros </a:t>
            </a:r>
            <a:r>
              <a:rPr lang="fr-BE" sz="2900" dirty="0"/>
              <a:t>!</a:t>
            </a:r>
          </a:p>
          <a:p>
            <a:pPr>
              <a:lnSpc>
                <a:spcPct val="120000"/>
              </a:lnSpc>
            </a:pPr>
            <a:r>
              <a:rPr lang="fr-BE" sz="2900" dirty="0"/>
              <a:t>Un message d’erreur apparait quand ;</a:t>
            </a:r>
          </a:p>
          <a:p>
            <a:pPr lvl="1">
              <a:lnSpc>
                <a:spcPct val="120000"/>
              </a:lnSpc>
            </a:pPr>
            <a:r>
              <a:rPr lang="fr-BE" sz="2900" dirty="0"/>
              <a:t>Trop peu de libéro sélectionné,</a:t>
            </a:r>
          </a:p>
          <a:p>
            <a:pPr lvl="1">
              <a:lnSpc>
                <a:spcPct val="120000"/>
              </a:lnSpc>
            </a:pPr>
            <a:r>
              <a:rPr lang="fr-BE" sz="2900" dirty="0"/>
              <a:t>Pas de capitaine sélectionné,</a:t>
            </a:r>
          </a:p>
          <a:p>
            <a:pPr lvl="1">
              <a:lnSpc>
                <a:spcPct val="120000"/>
              </a:lnSpc>
            </a:pPr>
            <a:r>
              <a:rPr lang="fr-BE" sz="2900" dirty="0"/>
              <a:t>Trop peu de joueurs sélectionnés,</a:t>
            </a:r>
          </a:p>
          <a:p>
            <a:pPr lvl="1">
              <a:lnSpc>
                <a:spcPct val="120000"/>
              </a:lnSpc>
            </a:pPr>
            <a:r>
              <a:rPr lang="fr-BE" sz="2900" dirty="0"/>
              <a:t>N° de vareuses en « doublon »</a:t>
            </a:r>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3">
            <a:extLst>
              <a:ext uri="{FF2B5EF4-FFF2-40B4-BE49-F238E27FC236}">
                <a16:creationId xmlns:a16="http://schemas.microsoft.com/office/drawing/2014/main" id="{F1E7FD4F-1CB9-4272-9B87-B92D274B25BD}"/>
              </a:ext>
            </a:extLst>
          </p:cNvPr>
          <p:cNvPicPr/>
          <p:nvPr/>
        </p:nvPicPr>
        <p:blipFill rotWithShape="1">
          <a:blip r:embed="rId3">
            <a:extLst>
              <a:ext uri="{28A0092B-C50C-407E-A947-70E740481C1C}">
                <a14:useLocalDpi xmlns:a14="http://schemas.microsoft.com/office/drawing/2010/main" val="0"/>
              </a:ext>
            </a:extLst>
          </a:blip>
          <a:srcRect l="662" t="3086"/>
          <a:stretch/>
        </p:blipFill>
        <p:spPr bwMode="auto">
          <a:xfrm>
            <a:off x="6209757" y="1586097"/>
            <a:ext cx="5722620" cy="4187190"/>
          </a:xfrm>
          <a:prstGeom prst="rect">
            <a:avLst/>
          </a:prstGeom>
          <a:noFill/>
          <a:ln>
            <a:noFill/>
          </a:ln>
          <a:extLst>
            <a:ext uri="{53640926-AAD7-44d8-BBD7-CCE9431645EC}">
              <a14:shadowObscured xmlns="" xmlns:a14="http://schemas.microsoft.com/office/drawing/2010/main"/>
            </a:ext>
          </a:extLst>
        </p:spPr>
      </p:pic>
      <p:pic>
        <p:nvPicPr>
          <p:cNvPr id="7" name="Image 6">
            <a:extLst>
              <a:ext uri="{FF2B5EF4-FFF2-40B4-BE49-F238E27FC236}">
                <a16:creationId xmlns:a16="http://schemas.microsoft.com/office/drawing/2014/main" id="{B15EA8AD-54E3-47EA-A406-37DD80C36F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9" name="Flèche vers la droite 8"/>
          <p:cNvSpPr/>
          <p:nvPr/>
        </p:nvSpPr>
        <p:spPr>
          <a:xfrm rot="347020">
            <a:off x="4507310" y="3168778"/>
            <a:ext cx="2292787" cy="1170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bg1"/>
                </a:solidFill>
              </a:ln>
              <a:solidFill>
                <a:srgbClr val="FFFFFF"/>
              </a:solidFill>
            </a:endParaRPr>
          </a:p>
        </p:txBody>
      </p:sp>
      <p:sp>
        <p:nvSpPr>
          <p:cNvPr id="11" name="Flèche à angle droit 10"/>
          <p:cNvSpPr/>
          <p:nvPr/>
        </p:nvSpPr>
        <p:spPr>
          <a:xfrm rot="938992" flipV="1">
            <a:off x="4880562" y="3759458"/>
            <a:ext cx="2795341" cy="219439"/>
          </a:xfrm>
          <a:prstGeom prst="bentUpArrow">
            <a:avLst>
              <a:gd name="adj1" fmla="val 25000"/>
              <a:gd name="adj2" fmla="val 22994"/>
              <a:gd name="adj3"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accent1"/>
                </a:solidFill>
              </a:ln>
              <a:noFill/>
            </a:endParaRPr>
          </a:p>
        </p:txBody>
      </p:sp>
      <p:sp>
        <p:nvSpPr>
          <p:cNvPr id="12" name="Flèche vers la droite 11"/>
          <p:cNvSpPr/>
          <p:nvPr/>
        </p:nvSpPr>
        <p:spPr>
          <a:xfrm rot="3581849">
            <a:off x="4630952" y="4601894"/>
            <a:ext cx="2068513" cy="578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bg1"/>
                </a:solidFill>
              </a:ln>
              <a:solidFill>
                <a:srgbClr val="FFFFFF"/>
              </a:solidFill>
            </a:endParaRPr>
          </a:p>
        </p:txBody>
      </p:sp>
      <p:sp>
        <p:nvSpPr>
          <p:cNvPr id="5" name="Espace réservé du pied de page 4">
            <a:extLst>
              <a:ext uri="{FF2B5EF4-FFF2-40B4-BE49-F238E27FC236}">
                <a16:creationId xmlns:a16="http://schemas.microsoft.com/office/drawing/2014/main" id="{A009E228-992D-48FB-9A19-B17CBD3400C5}"/>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146332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174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3223218" y="1520161"/>
            <a:ext cx="8085168" cy="4006995"/>
          </a:xfrm>
        </p:spPr>
        <p:txBody>
          <a:bodyPr>
            <a:normAutofit/>
          </a:bodyPr>
          <a:lstStyle/>
          <a:p>
            <a:r>
              <a:rPr lang="fr-BE" sz="2400" dirty="0"/>
              <a:t>Ajouter manuellement un participant</a:t>
            </a:r>
          </a:p>
          <a:p>
            <a:r>
              <a:rPr lang="fr-BE" sz="2400" dirty="0"/>
              <a:t>Cliquez sur “ADD PLAYER” </a:t>
            </a:r>
            <a:endParaRPr lang="fr-BE" sz="2000" u="sng" dirty="0"/>
          </a:p>
          <a:p>
            <a:endParaRPr lang="fr-BE" sz="1800" dirty="0"/>
          </a:p>
          <a:p>
            <a:endParaRPr lang="fr-BE" sz="1800" dirty="0"/>
          </a:p>
          <a:p>
            <a:endParaRPr lang="fr-BE" sz="1800" dirty="0"/>
          </a:p>
          <a:p>
            <a:endParaRPr lang="fr-BE" sz="1800" dirty="0"/>
          </a:p>
          <a:p>
            <a:pPr marL="0" indent="0">
              <a:buNone/>
            </a:pPr>
            <a:endParaRPr lang="fr-BE" sz="1800" dirty="0"/>
          </a:p>
          <a:p>
            <a:pPr marL="285750" indent="-285750"/>
            <a:r>
              <a:rPr lang="fr-BE" sz="2400" dirty="0"/>
              <a:t>Veuillez noter que le numéro de licence est toujours composé de 6 chiffres</a:t>
            </a:r>
            <a:br>
              <a:rPr lang="fr-BE" sz="2400" dirty="0"/>
            </a:br>
            <a:r>
              <a:rPr lang="fr-BE" sz="2400" dirty="0"/>
              <a:t>Cliquez sur “OK”</a:t>
            </a:r>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038B385D-406C-4C39-BF7A-8F74A9932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9" name="Image 8">
            <a:extLst>
              <a:ext uri="{FF2B5EF4-FFF2-40B4-BE49-F238E27FC236}">
                <a16:creationId xmlns:a16="http://schemas.microsoft.com/office/drawing/2014/main" id="{47DB20A3-8412-4290-A9CA-9AD41C1D4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890" y="2684659"/>
            <a:ext cx="2549372" cy="1566357"/>
          </a:xfrm>
          <a:prstGeom prst="rect">
            <a:avLst/>
          </a:prstGeom>
        </p:spPr>
      </p:pic>
      <p:sp>
        <p:nvSpPr>
          <p:cNvPr id="5" name="Espace réservé du pied de page 4">
            <a:extLst>
              <a:ext uri="{FF2B5EF4-FFF2-40B4-BE49-F238E27FC236}">
                <a16:creationId xmlns:a16="http://schemas.microsoft.com/office/drawing/2014/main" id="{E30F3894-BD87-44B8-8954-6D60DF39E401}"/>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6141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38200" y="973124"/>
            <a:ext cx="5596156" cy="5129876"/>
          </a:xfrm>
        </p:spPr>
        <p:txBody>
          <a:bodyPr>
            <a:normAutofit/>
          </a:bodyPr>
          <a:lstStyle/>
          <a:p>
            <a:pPr marL="0" indent="0">
              <a:buNone/>
            </a:pPr>
            <a:endParaRPr lang="fr-BE" sz="2000" dirty="0"/>
          </a:p>
          <a:p>
            <a:r>
              <a:rPr lang="fr-BE" sz="2000" dirty="0"/>
              <a:t>Après avoir ajouté un joueur dans la liste,celui-ci apparait mais avec le numéro de vareuse 0,</a:t>
            </a:r>
          </a:p>
          <a:p>
            <a:r>
              <a:rPr lang="fr-BE" sz="2000" dirty="0"/>
              <a:t>Pour personnaliser le numéro de vareuse, procéder comme suit ;</a:t>
            </a:r>
          </a:p>
          <a:p>
            <a:r>
              <a:rPr lang="fr-BE" sz="2000" dirty="0"/>
              <a:t>Maintenir le clique (2-3sec.) sur le nom du joueur,</a:t>
            </a:r>
          </a:p>
          <a:p>
            <a:r>
              <a:rPr lang="fr-BE" sz="2000" dirty="0"/>
              <a:t>Un petit crayon apparait en haut à droite de la page</a:t>
            </a:r>
          </a:p>
          <a:p>
            <a:r>
              <a:rPr lang="fr-BE" sz="2000" dirty="0"/>
              <a:t>Cliquez sur le crayon et vous pouvez personnaliser le numéro de vareuse du joueur (attention, uniquement de 1 à 20)</a:t>
            </a:r>
          </a:p>
          <a:p>
            <a:r>
              <a:rPr lang="fr-BE" sz="2000" dirty="0"/>
              <a:t>Toutes personnes ajoutées manuellement dans la composition d’équipe et/ou de staff apparait en </a:t>
            </a:r>
            <a:r>
              <a:rPr lang="fr-BE" sz="2000" dirty="0">
                <a:solidFill>
                  <a:srgbClr val="00B050"/>
                </a:solidFill>
              </a:rPr>
              <a:t> </a:t>
            </a:r>
            <a:r>
              <a:rPr lang="fr-BE" sz="2000" i="1" dirty="0">
                <a:solidFill>
                  <a:srgbClr val="00B050"/>
                </a:solidFill>
              </a:rPr>
              <a:t>italique</a:t>
            </a:r>
          </a:p>
          <a:p>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6">
            <a:extLst>
              <a:ext uri="{FF2B5EF4-FFF2-40B4-BE49-F238E27FC236}">
                <a16:creationId xmlns:a16="http://schemas.microsoft.com/office/drawing/2014/main" id="{27C96F8F-4B3E-4E78-A3BC-88F084C8D62F}"/>
              </a:ext>
            </a:extLst>
          </p:cNvPr>
          <p:cNvPicPr>
            <a:picLocks noChangeAspect="1"/>
          </p:cNvPicPr>
          <p:nvPr/>
        </p:nvPicPr>
        <p:blipFill rotWithShape="1">
          <a:blip r:embed="rId3"/>
          <a:srcRect l="-1132" t="7791" r="582" b="4698"/>
          <a:stretch/>
        </p:blipFill>
        <p:spPr>
          <a:xfrm>
            <a:off x="6466810" y="1578535"/>
            <a:ext cx="5137294" cy="4287040"/>
          </a:xfrm>
          <a:prstGeom prst="rect">
            <a:avLst/>
          </a:prstGeom>
        </p:spPr>
      </p:pic>
      <p:pic>
        <p:nvPicPr>
          <p:cNvPr id="7" name="Image 6">
            <a:extLst>
              <a:ext uri="{FF2B5EF4-FFF2-40B4-BE49-F238E27FC236}">
                <a16:creationId xmlns:a16="http://schemas.microsoft.com/office/drawing/2014/main" id="{2DD8A9DD-640B-4D9B-AE49-38B0F88C6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Flèche vers la droite 4"/>
          <p:cNvSpPr/>
          <p:nvPr/>
        </p:nvSpPr>
        <p:spPr>
          <a:xfrm rot="20060847" flipV="1">
            <a:off x="5954108" y="2944937"/>
            <a:ext cx="5529054" cy="872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pied de page 8">
            <a:extLst>
              <a:ext uri="{FF2B5EF4-FFF2-40B4-BE49-F238E27FC236}">
                <a16:creationId xmlns:a16="http://schemas.microsoft.com/office/drawing/2014/main" id="{941DE303-68EB-40AF-B6E9-F5F1ADAA8B9C}"/>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210923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783323" y="2126511"/>
            <a:ext cx="5596156" cy="4412401"/>
          </a:xfrm>
        </p:spPr>
        <p:txBody>
          <a:bodyPr>
            <a:normAutofit fontScale="92500" lnSpcReduction="10000"/>
          </a:bodyPr>
          <a:lstStyle/>
          <a:p>
            <a:r>
              <a:rPr lang="fr-BE" sz="1900" dirty="0"/>
              <a:t>Ajout</a:t>
            </a:r>
            <a:r>
              <a:rPr lang="nl-BE" sz="1900" dirty="0"/>
              <a:t> au </a:t>
            </a:r>
            <a:r>
              <a:rPr lang="fr-BE" sz="1900" dirty="0"/>
              <a:t>Staff</a:t>
            </a:r>
            <a:r>
              <a:rPr lang="nl-BE" sz="1900" dirty="0"/>
              <a:t> </a:t>
            </a:r>
          </a:p>
          <a:p>
            <a:r>
              <a:rPr lang="fr-BE" sz="1900" dirty="0"/>
              <a:t>Cliquez sur ADD OFFICIAL</a:t>
            </a:r>
          </a:p>
          <a:p>
            <a:r>
              <a:rPr lang="fr-BE" sz="1900" dirty="0"/>
              <a:t>Ajouts possibles ;</a:t>
            </a:r>
          </a:p>
          <a:p>
            <a:pPr marL="285750" indent="-285750">
              <a:buFont typeface="Wingdings" panose="05000000000000000000" pitchFamily="2" charset="2"/>
              <a:buChar char="ü"/>
            </a:pPr>
            <a:r>
              <a:rPr lang="fr-BE" sz="1900" dirty="0"/>
              <a:t>COACH (Coach)</a:t>
            </a:r>
          </a:p>
          <a:p>
            <a:pPr marL="285750" indent="-285750">
              <a:buFont typeface="Wingdings" panose="05000000000000000000" pitchFamily="2" charset="2"/>
              <a:buChar char="ü"/>
            </a:pPr>
            <a:r>
              <a:rPr lang="fr-BE" sz="1900" dirty="0"/>
              <a:t>ASS – COACH (Assistant Coach)</a:t>
            </a:r>
          </a:p>
          <a:p>
            <a:pPr marL="285750" indent="-285750">
              <a:buFont typeface="Wingdings" panose="05000000000000000000" pitchFamily="2" charset="2"/>
              <a:buChar char="ü"/>
            </a:pPr>
            <a:r>
              <a:rPr lang="fr-BE" sz="1900" dirty="0"/>
              <a:t>MEDIC (Kinésithérapeute)</a:t>
            </a:r>
          </a:p>
          <a:p>
            <a:pPr marL="285750" indent="-285750">
              <a:buFont typeface="Wingdings" panose="05000000000000000000" pitchFamily="2" charset="2"/>
              <a:buChar char="ü"/>
            </a:pPr>
            <a:r>
              <a:rPr lang="fr-BE" sz="1900" dirty="0"/>
              <a:t>DOCTOR (Docteur)</a:t>
            </a:r>
          </a:p>
          <a:p>
            <a:pPr marL="285750" indent="-285750">
              <a:buFont typeface="Wingdings" panose="05000000000000000000" pitchFamily="2" charset="2"/>
              <a:buChar char="ü"/>
            </a:pPr>
            <a:r>
              <a:rPr lang="fr-BE" sz="1900" dirty="0"/>
              <a:t>SCORE KEEPER (Marqueur)</a:t>
            </a:r>
          </a:p>
          <a:p>
            <a:pPr marL="285750" indent="-285750">
              <a:buFont typeface="Wingdings" panose="05000000000000000000" pitchFamily="2" charset="2"/>
              <a:buChar char="ü"/>
            </a:pPr>
            <a:r>
              <a:rPr lang="fr-BE" sz="1900" dirty="0"/>
              <a:t>PHYSIOTHERAPIST (Physiothérapeute)</a:t>
            </a:r>
          </a:p>
          <a:p>
            <a:pPr marL="285750" indent="-285750">
              <a:buFont typeface="Wingdings" panose="05000000000000000000" pitchFamily="2" charset="2"/>
              <a:buChar char="ü"/>
            </a:pPr>
            <a:r>
              <a:rPr lang="fr-BE" sz="1900" dirty="0"/>
              <a:t>FIELD DEPUTY (Délégué au terrain)</a:t>
            </a:r>
            <a:endParaRPr lang="nl-BE" sz="1900" dirty="0"/>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8">
            <a:extLst>
              <a:ext uri="{FF2B5EF4-FFF2-40B4-BE49-F238E27FC236}">
                <a16:creationId xmlns:a16="http://schemas.microsoft.com/office/drawing/2014/main" id="{304FDDEC-4992-40A6-B818-5FDA51D76AC4}"/>
              </a:ext>
            </a:extLst>
          </p:cNvPr>
          <p:cNvPicPr>
            <a:picLocks noChangeAspect="1"/>
          </p:cNvPicPr>
          <p:nvPr/>
        </p:nvPicPr>
        <p:blipFill>
          <a:blip r:embed="rId3"/>
          <a:stretch>
            <a:fillRect/>
          </a:stretch>
        </p:blipFill>
        <p:spPr>
          <a:xfrm>
            <a:off x="4781726" y="1384183"/>
            <a:ext cx="7072744" cy="4720168"/>
          </a:xfrm>
          <a:prstGeom prst="rect">
            <a:avLst/>
          </a:prstGeom>
        </p:spPr>
      </p:pic>
      <p:pic>
        <p:nvPicPr>
          <p:cNvPr id="8" name="Image 7">
            <a:extLst>
              <a:ext uri="{FF2B5EF4-FFF2-40B4-BE49-F238E27FC236}">
                <a16:creationId xmlns:a16="http://schemas.microsoft.com/office/drawing/2014/main" id="{0008B93F-EE08-4C12-A3A2-AFCE837316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079B008E-4D14-4E35-8644-4DD1C8BCCAD4}"/>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428165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28651" y="212354"/>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425292" y="1758137"/>
            <a:ext cx="5581183" cy="3541117"/>
          </a:xfrm>
        </p:spPr>
        <p:txBody>
          <a:bodyPr>
            <a:noAutofit/>
          </a:bodyPr>
          <a:lstStyle/>
          <a:p>
            <a:r>
              <a:rPr lang="fr-BE" sz="1600" dirty="0"/>
              <a:t>Contrôle des données introduites.</a:t>
            </a:r>
          </a:p>
          <a:p>
            <a:pPr marL="0" indent="0">
              <a:buNone/>
            </a:pPr>
            <a:r>
              <a:rPr lang="fr-BE" sz="1600" u="sng" dirty="0"/>
              <a:t>Sur l’écran de départ (accueil)</a:t>
            </a:r>
          </a:p>
          <a:p>
            <a:r>
              <a:rPr lang="fr-BE" sz="1600" dirty="0"/>
              <a:t>Cliquez sur “RESULTS” dans l’écran d’accueil</a:t>
            </a:r>
          </a:p>
          <a:p>
            <a:r>
              <a:rPr lang="fr-BE" sz="1600" dirty="0"/>
              <a:t>Cliquez sur “ROSTER”</a:t>
            </a:r>
          </a:p>
          <a:p>
            <a:r>
              <a:rPr lang="fr-BE" sz="1600" dirty="0"/>
              <a:t>Vous obtenez la liste des joueurs et officiels comme sur une feuille de match</a:t>
            </a:r>
          </a:p>
          <a:p>
            <a:pPr marL="0" indent="0">
              <a:buNone/>
            </a:pPr>
            <a:endParaRPr lang="fr-BE" sz="1600" dirty="0"/>
          </a:p>
          <a:p>
            <a:r>
              <a:rPr lang="fr-BE" sz="1600" b="1" u="sng" dirty="0">
                <a:solidFill>
                  <a:srgbClr val="FF0000"/>
                </a:solidFill>
              </a:rPr>
              <a:t>C’est ici que l’arbitre contrôle la liste des participants</a:t>
            </a:r>
          </a:p>
          <a:p>
            <a:pPr marL="0" indent="0">
              <a:buNone/>
            </a:pPr>
            <a:endParaRPr lang="nl-BE" sz="1600" dirty="0"/>
          </a:p>
          <a:p>
            <a:pPr marL="0" indent="0">
              <a:buNone/>
            </a:pPr>
            <a:endParaRPr lang="nl-BE" sz="1600" dirty="0">
              <a:latin typeface="Comic Sans MS" panose="030F0702030302020204" pitchFamily="66" charset="0"/>
            </a:endParaRPr>
          </a:p>
          <a:p>
            <a:endParaRPr lang="nl-BE" sz="1600" dirty="0"/>
          </a:p>
          <a:p>
            <a:pPr marL="0" indent="0">
              <a:buNone/>
            </a:pPr>
            <a:r>
              <a:rPr lang="nl-BE" sz="1600" dirty="0"/>
              <a:t> </a:t>
            </a:r>
          </a:p>
          <a:p>
            <a:endParaRPr lang="nl-BE" sz="1600" dirty="0">
              <a:latin typeface="Comic Sans MS" panose="030F0702030302020204" pitchFamily="66" charset="0"/>
            </a:endParaRPr>
          </a:p>
          <a:p>
            <a:endParaRPr lang="nl-BE" sz="1600" dirty="0"/>
          </a:p>
          <a:p>
            <a:endParaRPr lang="nl-BE" sz="1600" dirty="0"/>
          </a:p>
          <a:p>
            <a:endParaRPr lang="fr-BE" sz="1600"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B9277C7C-25F9-46E8-B340-96237BA967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1B035B26-4973-4745-8DC0-A53C09DDD0D5}"/>
              </a:ext>
            </a:extLst>
          </p:cNvPr>
          <p:cNvSpPr>
            <a:spLocks noGrp="1"/>
          </p:cNvSpPr>
          <p:nvPr>
            <p:ph type="ftr" sz="quarter" idx="11"/>
          </p:nvPr>
        </p:nvSpPr>
        <p:spPr/>
        <p:txBody>
          <a:bodyPr/>
          <a:lstStyle/>
          <a:p>
            <a:r>
              <a:rPr lang="fr-BE"/>
              <a:t>V13 du 03/09/2020</a:t>
            </a:r>
            <a:endParaRPr lang="fr-BE" dirty="0"/>
          </a:p>
        </p:txBody>
      </p:sp>
      <p:pic>
        <p:nvPicPr>
          <p:cNvPr id="11" name="Image 10">
            <a:extLst>
              <a:ext uri="{FF2B5EF4-FFF2-40B4-BE49-F238E27FC236}">
                <a16:creationId xmlns:a16="http://schemas.microsoft.com/office/drawing/2014/main" id="{A43F4316-D3E9-49C1-9B7A-61814AB43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6475" y="2983802"/>
            <a:ext cx="5218385" cy="2844000"/>
          </a:xfrm>
          <a:prstGeom prst="rect">
            <a:avLst/>
          </a:prstGeom>
        </p:spPr>
      </p:pic>
      <p:cxnSp>
        <p:nvCxnSpPr>
          <p:cNvPr id="13" name="Connecteur droit avec flèche 12">
            <a:extLst>
              <a:ext uri="{FF2B5EF4-FFF2-40B4-BE49-F238E27FC236}">
                <a16:creationId xmlns:a16="http://schemas.microsoft.com/office/drawing/2014/main" id="{67B4ACAF-D016-46BD-8B44-9B2ACCAF87CD}"/>
              </a:ext>
            </a:extLst>
          </p:cNvPr>
          <p:cNvCxnSpPr/>
          <p:nvPr/>
        </p:nvCxnSpPr>
        <p:spPr>
          <a:xfrm>
            <a:off x="3091583" y="4368004"/>
            <a:ext cx="2865082" cy="25064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1388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17989" y="157912"/>
            <a:ext cx="5332213" cy="707886"/>
          </a:xfrm>
          <a:prstGeom prst="rect">
            <a:avLst/>
          </a:prstGeom>
          <a:noFill/>
        </p:spPr>
        <p:txBody>
          <a:bodyPr wrap="square" rtlCol="0">
            <a:spAutoFit/>
          </a:bodyPr>
          <a:lstStyle/>
          <a:p>
            <a:pPr algn="ctr"/>
            <a:r>
              <a:rPr lang="fr-BE" sz="4000" u="sng" dirty="0">
                <a:latin typeface="Bahnschrift SemiBold SemiConden" panose="020B0502040204020203" pitchFamily="34" charset="0"/>
              </a:rPr>
              <a:t>FORMATION VOLLEYSPIKE</a:t>
            </a:r>
          </a:p>
        </p:txBody>
      </p:sp>
      <p:sp>
        <p:nvSpPr>
          <p:cNvPr id="4" name="ZoneTexte 3"/>
          <p:cNvSpPr txBox="1"/>
          <p:nvPr/>
        </p:nvSpPr>
        <p:spPr>
          <a:xfrm>
            <a:off x="148569" y="1508517"/>
            <a:ext cx="11925188" cy="4093428"/>
          </a:xfrm>
          <a:prstGeom prst="rect">
            <a:avLst/>
          </a:prstGeom>
          <a:noFill/>
        </p:spPr>
        <p:txBody>
          <a:bodyPr wrap="none" rtlCol="0">
            <a:spAutoFit/>
          </a:bodyPr>
          <a:lstStyle/>
          <a:p>
            <a:pPr algn="ctr"/>
            <a:r>
              <a:rPr lang="fr-BE" sz="4400" dirty="0">
                <a:solidFill>
                  <a:srgbClr val="FF0000"/>
                </a:solidFill>
              </a:rPr>
              <a:t>!!! ATTENTION !!!</a:t>
            </a:r>
          </a:p>
          <a:p>
            <a:pPr algn="ctr"/>
            <a:br>
              <a:rPr lang="fr-BE" sz="2000" dirty="0"/>
            </a:br>
            <a:r>
              <a:rPr lang="fr-BE" sz="4400" dirty="0"/>
              <a:t>Pour le bon fonctionnement de l’application, </a:t>
            </a:r>
          </a:p>
          <a:p>
            <a:pPr algn="ctr"/>
            <a:r>
              <a:rPr lang="fr-BE" sz="4400" dirty="0"/>
              <a:t>il est impératif que les secrétaires de clubs passent</a:t>
            </a:r>
          </a:p>
          <a:p>
            <a:pPr algn="ctr"/>
            <a:r>
              <a:rPr lang="fr-BE" sz="4400" dirty="0"/>
              <a:t> les C.I. de leurs membres sur le portail FVWB pour </a:t>
            </a:r>
          </a:p>
          <a:p>
            <a:pPr algn="ctr"/>
            <a:r>
              <a:rPr lang="fr-BE" sz="4400" dirty="0"/>
              <a:t>mettre à jour les données figurant sur ce dernier</a:t>
            </a:r>
            <a:br>
              <a:rPr lang="fr-BE" sz="2000" dirty="0"/>
            </a:br>
            <a:endParaRPr lang="fr-BE" sz="2000" dirty="0">
              <a:solidFill>
                <a:srgbClr val="FF0000"/>
              </a:solidFill>
            </a:endParaRPr>
          </a:p>
        </p:txBody>
      </p:sp>
      <p:sp>
        <p:nvSpPr>
          <p:cNvPr id="5" name="Espace réservé du pied de page 4">
            <a:extLst>
              <a:ext uri="{FF2B5EF4-FFF2-40B4-BE49-F238E27FC236}">
                <a16:creationId xmlns:a16="http://schemas.microsoft.com/office/drawing/2014/main" id="{8DD105D3-F08E-4382-B5F7-26547C47CBF8}"/>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3065497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10186" y="-111141"/>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385740" y="2369313"/>
            <a:ext cx="9325838" cy="3411251"/>
          </a:xfrm>
        </p:spPr>
        <p:txBody>
          <a:bodyPr>
            <a:normAutofit lnSpcReduction="10000"/>
          </a:bodyPr>
          <a:lstStyle/>
          <a:p>
            <a:pPr marL="285750" indent="-285750">
              <a:buFont typeface="Wingdings" panose="05000000000000000000" pitchFamily="2" charset="2"/>
              <a:buChar char="ü"/>
            </a:pPr>
            <a:r>
              <a:rPr lang="fr-BE" sz="1900" u="sng" dirty="0">
                <a:solidFill>
                  <a:srgbClr val="FF0000"/>
                </a:solidFill>
              </a:rPr>
              <a:t>Attention, pour l’équipe visitée;</a:t>
            </a:r>
          </a:p>
          <a:p>
            <a:pPr marL="285750" indent="-285750">
              <a:buFont typeface="Wingdings" panose="05000000000000000000" pitchFamily="2" charset="2"/>
              <a:buChar char="ü"/>
            </a:pPr>
            <a:r>
              <a:rPr lang="fr-BE" sz="1900" dirty="0"/>
              <a:t>SCORE KEEPER (Marqueur), </a:t>
            </a:r>
            <a:r>
              <a:rPr lang="fr-BE" sz="1900" b="1" u="sng" dirty="0">
                <a:solidFill>
                  <a:srgbClr val="FF0000"/>
                </a:solidFill>
              </a:rPr>
              <a:t>obligatoire</a:t>
            </a:r>
          </a:p>
          <a:p>
            <a:pPr marL="285750" indent="-285750">
              <a:buFont typeface="Wingdings" panose="05000000000000000000" pitchFamily="2" charset="2"/>
              <a:buChar char="ü"/>
            </a:pPr>
            <a:r>
              <a:rPr lang="fr-BE" sz="1900" dirty="0"/>
              <a:t>FIELD DEPUTY (Délégué au terrain), </a:t>
            </a:r>
            <a:r>
              <a:rPr lang="fr-BE" sz="1900" b="1" u="sng" dirty="0">
                <a:solidFill>
                  <a:srgbClr val="FF0000"/>
                </a:solidFill>
              </a:rPr>
              <a:t>obligatoire</a:t>
            </a:r>
          </a:p>
          <a:p>
            <a:pPr marL="285750" indent="-285750">
              <a:buFont typeface="Wingdings" panose="05000000000000000000" pitchFamily="2" charset="2"/>
              <a:buChar char="ü"/>
            </a:pPr>
            <a:r>
              <a:rPr lang="fr-BE" sz="1900" u="sng" dirty="0">
                <a:solidFill>
                  <a:srgbClr val="00B050"/>
                </a:solidFill>
              </a:rPr>
              <a:t>Pour l’équipe visiteuse;</a:t>
            </a:r>
            <a:r>
              <a:rPr lang="fr-BE" sz="1900" dirty="0">
                <a:solidFill>
                  <a:srgbClr val="00B050"/>
                </a:solidFill>
              </a:rPr>
              <a:t> </a:t>
            </a:r>
          </a:p>
          <a:p>
            <a:pPr marL="285750" indent="-285750">
              <a:buFont typeface="Wingdings" panose="05000000000000000000" pitchFamily="2" charset="2"/>
              <a:buChar char="ü"/>
            </a:pPr>
            <a:r>
              <a:rPr lang="fr-BE" sz="1900" dirty="0">
                <a:solidFill>
                  <a:srgbClr val="00B050"/>
                </a:solidFill>
              </a:rPr>
              <a:t>le marqueur est facultatif</a:t>
            </a:r>
          </a:p>
          <a:p>
            <a:pPr marL="285750" indent="-285750">
              <a:buFont typeface="Wingdings" panose="05000000000000000000" pitchFamily="2" charset="2"/>
              <a:buChar char="ü"/>
            </a:pPr>
            <a:r>
              <a:rPr lang="fr-BE" sz="1900" b="1" dirty="0">
                <a:solidFill>
                  <a:srgbClr val="FF0000"/>
                </a:solidFill>
              </a:rPr>
              <a:t>C’est ici que l’on peut modifier si besoin le nom des arbitres et </a:t>
            </a:r>
          </a:p>
          <a:p>
            <a:pPr marL="0" indent="0">
              <a:buNone/>
            </a:pPr>
            <a:r>
              <a:rPr lang="fr-BE" sz="1900" b="1" dirty="0">
                <a:solidFill>
                  <a:srgbClr val="FF0000"/>
                </a:solidFill>
              </a:rPr>
              <a:t>      leur position (1</a:t>
            </a:r>
            <a:r>
              <a:rPr lang="fr-BE" sz="1900" b="1" baseline="30000" dirty="0">
                <a:solidFill>
                  <a:srgbClr val="FF0000"/>
                </a:solidFill>
              </a:rPr>
              <a:t>er</a:t>
            </a:r>
            <a:r>
              <a:rPr lang="fr-BE" sz="1900" b="1" dirty="0">
                <a:solidFill>
                  <a:srgbClr val="FF0000"/>
                </a:solidFill>
              </a:rPr>
              <a:t> ou 2</a:t>
            </a:r>
            <a:r>
              <a:rPr lang="fr-BE" sz="1900" b="1" baseline="30000" dirty="0">
                <a:solidFill>
                  <a:srgbClr val="FF0000"/>
                </a:solidFill>
              </a:rPr>
              <a:t>e</a:t>
            </a:r>
            <a:r>
              <a:rPr lang="fr-BE" sz="1900" b="1" dirty="0">
                <a:solidFill>
                  <a:srgbClr val="FF0000"/>
                </a:solidFill>
              </a:rPr>
              <a:t>) de la rencontre</a:t>
            </a:r>
            <a:endParaRPr lang="nl-BE" sz="1900" b="1" dirty="0">
              <a:solidFill>
                <a:srgbClr val="FF0000"/>
              </a:solidFill>
            </a:endParaRPr>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8">
            <a:extLst>
              <a:ext uri="{FF2B5EF4-FFF2-40B4-BE49-F238E27FC236}">
                <a16:creationId xmlns:a16="http://schemas.microsoft.com/office/drawing/2014/main" id="{304FDDEC-4992-40A6-B818-5FDA51D76AC4}"/>
              </a:ext>
            </a:extLst>
          </p:cNvPr>
          <p:cNvPicPr>
            <a:picLocks noChangeAspect="1"/>
          </p:cNvPicPr>
          <p:nvPr/>
        </p:nvPicPr>
        <p:blipFill>
          <a:blip r:embed="rId3"/>
          <a:stretch>
            <a:fillRect/>
          </a:stretch>
        </p:blipFill>
        <p:spPr>
          <a:xfrm>
            <a:off x="5546816" y="1114193"/>
            <a:ext cx="3824040" cy="2880000"/>
          </a:xfrm>
          <a:prstGeom prst="rect">
            <a:avLst/>
          </a:prstGeom>
        </p:spPr>
      </p:pic>
      <p:pic>
        <p:nvPicPr>
          <p:cNvPr id="8" name="Image 7">
            <a:extLst>
              <a:ext uri="{FF2B5EF4-FFF2-40B4-BE49-F238E27FC236}">
                <a16:creationId xmlns:a16="http://schemas.microsoft.com/office/drawing/2014/main" id="{0008B93F-EE08-4C12-A3A2-AFCE837316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54492E0D-A778-4182-8E7C-075849783F89}"/>
              </a:ext>
            </a:extLst>
          </p:cNvPr>
          <p:cNvSpPr>
            <a:spLocks noGrp="1"/>
          </p:cNvSpPr>
          <p:nvPr>
            <p:ph type="ftr" sz="quarter" idx="11"/>
          </p:nvPr>
        </p:nvSpPr>
        <p:spPr/>
        <p:txBody>
          <a:bodyPr/>
          <a:lstStyle/>
          <a:p>
            <a:r>
              <a:rPr lang="fr-BE"/>
              <a:t>V13 du 03/09/2020</a:t>
            </a:r>
            <a:endParaRPr lang="fr-BE" dirty="0"/>
          </a:p>
        </p:txBody>
      </p:sp>
      <p:pic>
        <p:nvPicPr>
          <p:cNvPr id="4" name="Image 3">
            <a:extLst>
              <a:ext uri="{FF2B5EF4-FFF2-40B4-BE49-F238E27FC236}">
                <a16:creationId xmlns:a16="http://schemas.microsoft.com/office/drawing/2014/main" id="{96F719D7-DE9C-479A-8E4B-D32EF2A008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8836" y="4074938"/>
            <a:ext cx="3377583" cy="2376000"/>
          </a:xfrm>
          <a:prstGeom prst="rect">
            <a:avLst/>
          </a:prstGeom>
        </p:spPr>
      </p:pic>
      <p:cxnSp>
        <p:nvCxnSpPr>
          <p:cNvPr id="11" name="Connecteur droit avec flèche 10">
            <a:extLst>
              <a:ext uri="{FF2B5EF4-FFF2-40B4-BE49-F238E27FC236}">
                <a16:creationId xmlns:a16="http://schemas.microsoft.com/office/drawing/2014/main" id="{5070D41B-FAD2-4DB7-B090-337C9B34D21E}"/>
              </a:ext>
            </a:extLst>
          </p:cNvPr>
          <p:cNvCxnSpPr/>
          <p:nvPr/>
        </p:nvCxnSpPr>
        <p:spPr>
          <a:xfrm>
            <a:off x="4899171" y="4555222"/>
            <a:ext cx="3607266" cy="166940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8381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38200" y="365125"/>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19101" y="2068184"/>
            <a:ext cx="10515600" cy="2729251"/>
          </a:xfrm>
        </p:spPr>
        <p:txBody>
          <a:bodyPr>
            <a:normAutofit fontScale="77500" lnSpcReduction="20000"/>
          </a:bodyPr>
          <a:lstStyle/>
          <a:p>
            <a:pPr marL="0" indent="0" algn="ctr">
              <a:buNone/>
            </a:pPr>
            <a:r>
              <a:rPr lang="fr-BE" sz="2000" b="1" u="sng" dirty="0">
                <a:solidFill>
                  <a:srgbClr val="FF0000"/>
                </a:solidFill>
              </a:rPr>
              <a:t>Attention, s’il est nécessaire de modifier les données du club visiteur</a:t>
            </a:r>
          </a:p>
          <a:p>
            <a:pPr marL="0" indent="0" algn="ctr">
              <a:buNone/>
            </a:pPr>
            <a:endParaRPr lang="fr-BE" sz="2000" b="1" u="sng" dirty="0"/>
          </a:p>
          <a:p>
            <a:pPr marL="0" indent="0">
              <a:buNone/>
            </a:pPr>
            <a:r>
              <a:rPr lang="fr-BE" sz="1600" b="1" u="sng" dirty="0"/>
              <a:t>(Nom des joueurs, N° de maillot, Capitaine,</a:t>
            </a:r>
            <a:r>
              <a:rPr lang="mr-IN" sz="1600" b="1" u="sng" dirty="0"/>
              <a:t>…</a:t>
            </a:r>
            <a:r>
              <a:rPr lang="fr-FR" sz="1600" b="1" u="sng" dirty="0"/>
              <a:t>.)</a:t>
            </a:r>
            <a:endParaRPr lang="fr-BE" sz="1600" b="1" u="sng" dirty="0"/>
          </a:p>
          <a:p>
            <a:r>
              <a:rPr lang="fr-BE" sz="2000" dirty="0"/>
              <a:t>Ces informations ne peuvent êtres modifiées que par le responsable du club visiteur (marqueur, coach ou capitaine)</a:t>
            </a:r>
          </a:p>
          <a:p>
            <a:r>
              <a:rPr lang="fr-BE" sz="2000" dirty="0"/>
              <a:t>Lui remettre la tablette ou encoder les données sous </a:t>
            </a:r>
            <a:r>
              <a:rPr lang="fr-BE" sz="2000" u="sng" dirty="0"/>
              <a:t>ses</a:t>
            </a:r>
            <a:r>
              <a:rPr lang="fr-BE" sz="2000" dirty="0"/>
              <a:t> directives</a:t>
            </a:r>
          </a:p>
          <a:p>
            <a:endParaRPr lang="nl-BE" sz="2000" dirty="0"/>
          </a:p>
          <a:p>
            <a:pPr marL="0" indent="0">
              <a:buNone/>
            </a:pPr>
            <a:endParaRPr lang="nl-BE" sz="1900" dirty="0">
              <a:latin typeface="Comic Sans MS" panose="030F0702030302020204" pitchFamily="66" charset="0"/>
            </a:endParaRPr>
          </a:p>
          <a:p>
            <a:endParaRPr lang="nl-BE" sz="2000" dirty="0"/>
          </a:p>
          <a:p>
            <a:pPr marL="0" indent="0">
              <a:buNone/>
            </a:pPr>
            <a:r>
              <a:rPr lang="nl-BE" sz="2000" dirty="0"/>
              <a:t> </a:t>
            </a:r>
          </a:p>
          <a:p>
            <a:endParaRPr lang="nl-BE" sz="2000" dirty="0">
              <a:latin typeface="Comic Sans MS" panose="030F0702030302020204" pitchFamily="66" charset="0"/>
            </a:endParaRPr>
          </a:p>
          <a:p>
            <a:pPr marL="0" indent="0">
              <a:buNone/>
            </a:pPr>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788771EE-ABFA-4206-A178-8777107DA5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64FE64B1-D0C1-42C1-A379-A0E25B4E0CC7}"/>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467561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38200" y="365125"/>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19101" y="1371600"/>
            <a:ext cx="10515600" cy="3425835"/>
          </a:xfrm>
        </p:spPr>
        <p:txBody>
          <a:bodyPr>
            <a:normAutofit/>
          </a:bodyPr>
          <a:lstStyle/>
          <a:p>
            <a:pPr marL="0" indent="0" algn="ctr">
              <a:buNone/>
            </a:pPr>
            <a:endParaRPr lang="fr-BE" sz="2000" b="1" u="sng" dirty="0"/>
          </a:p>
          <a:p>
            <a:r>
              <a:rPr lang="fr-BE" sz="2000" dirty="0"/>
              <a:t>Après avoir encodé correctement les joueurs, les encadrants de chaque équipe ainsi que le(s) officiel(s), vous obtenez l’écran suivant et constatez que les inscriptions sont devenues blanches.</a:t>
            </a:r>
          </a:p>
          <a:p>
            <a:endParaRPr lang="fr-BE" sz="2000" dirty="0"/>
          </a:p>
          <a:p>
            <a:endParaRPr lang="nl-BE" sz="2000" dirty="0"/>
          </a:p>
          <a:p>
            <a:pPr marL="0" indent="0">
              <a:buNone/>
            </a:pPr>
            <a:endParaRPr lang="nl-BE" sz="1900" dirty="0">
              <a:latin typeface="Comic Sans MS" panose="030F0702030302020204" pitchFamily="66" charset="0"/>
            </a:endParaRPr>
          </a:p>
          <a:p>
            <a:endParaRPr lang="nl-BE" sz="2000" dirty="0"/>
          </a:p>
          <a:p>
            <a:pPr marL="0" indent="0">
              <a:buNone/>
            </a:pPr>
            <a:r>
              <a:rPr lang="nl-BE" sz="2000" dirty="0"/>
              <a:t> </a:t>
            </a:r>
          </a:p>
          <a:p>
            <a:endParaRPr lang="nl-BE" sz="2000" dirty="0">
              <a:latin typeface="Comic Sans MS" panose="030F0702030302020204" pitchFamily="66" charset="0"/>
            </a:endParaRPr>
          </a:p>
          <a:p>
            <a:pPr marL="0" indent="0">
              <a:buNone/>
            </a:pPr>
            <a:endParaRPr lang="nl-BE" dirty="0"/>
          </a:p>
          <a:p>
            <a:endParaRPr lang="nl-BE" dirty="0"/>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788771EE-ABFA-4206-A178-8777107DA5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0" name="Image 9">
            <a:extLst>
              <a:ext uri="{FF2B5EF4-FFF2-40B4-BE49-F238E27FC236}">
                <a16:creationId xmlns:a16="http://schemas.microsoft.com/office/drawing/2014/main" id="{2D279379-18F4-4DCF-8318-D0D68B356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02" y="2800937"/>
            <a:ext cx="10515600" cy="2775956"/>
          </a:xfrm>
          <a:prstGeom prst="rect">
            <a:avLst/>
          </a:prstGeom>
        </p:spPr>
      </p:pic>
      <p:sp>
        <p:nvSpPr>
          <p:cNvPr id="5" name="Espace réservé du pied de page 4">
            <a:extLst>
              <a:ext uri="{FF2B5EF4-FFF2-40B4-BE49-F238E27FC236}">
                <a16:creationId xmlns:a16="http://schemas.microsoft.com/office/drawing/2014/main" id="{A61E1020-98CC-46A6-AC30-36A11B88B1E2}"/>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1683644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28651" y="212354"/>
            <a:ext cx="10515600" cy="1325563"/>
          </a:xfrm>
        </p:spPr>
        <p:txBody>
          <a:bodyPr>
            <a:normAutofit/>
          </a:bodyPr>
          <a:lstStyle/>
          <a:p>
            <a:pPr algn="ctr"/>
            <a:r>
              <a:rPr lang="fr-BE" sz="4000"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425292" y="1758137"/>
            <a:ext cx="5581183" cy="3541117"/>
          </a:xfrm>
        </p:spPr>
        <p:txBody>
          <a:bodyPr>
            <a:noAutofit/>
          </a:bodyPr>
          <a:lstStyle/>
          <a:p>
            <a:r>
              <a:rPr lang="fr-BE" sz="1600" dirty="0"/>
              <a:t>Contrôle des données introduites.</a:t>
            </a:r>
          </a:p>
          <a:p>
            <a:pPr marL="0" indent="0">
              <a:buNone/>
            </a:pPr>
            <a:r>
              <a:rPr lang="fr-BE" sz="1600" u="sng" dirty="0"/>
              <a:t>Sur l’écran de départ (accueil)</a:t>
            </a:r>
          </a:p>
          <a:p>
            <a:r>
              <a:rPr lang="fr-BE" sz="1600" dirty="0"/>
              <a:t>Cliquez sur “RESULTS” dans l’écran d’accueil</a:t>
            </a:r>
          </a:p>
          <a:p>
            <a:r>
              <a:rPr lang="fr-BE" sz="1600" dirty="0"/>
              <a:t>Cliquez sur “ROSTER”</a:t>
            </a:r>
          </a:p>
          <a:p>
            <a:r>
              <a:rPr lang="fr-BE" sz="1600" dirty="0"/>
              <a:t>Vous obtenez la liste des joueurs et officiels comme sur une feuille de match</a:t>
            </a:r>
          </a:p>
          <a:p>
            <a:pPr marL="0" indent="0">
              <a:buNone/>
            </a:pPr>
            <a:endParaRPr lang="fr-BE" sz="1600" dirty="0"/>
          </a:p>
          <a:p>
            <a:r>
              <a:rPr lang="fr-BE" sz="1600" b="1" u="sng" dirty="0">
                <a:solidFill>
                  <a:srgbClr val="FF0000"/>
                </a:solidFill>
              </a:rPr>
              <a:t>C’est ici que l’arbitre contrôle la liste des participants</a:t>
            </a:r>
          </a:p>
          <a:p>
            <a:pPr marL="0" indent="0">
              <a:buNone/>
            </a:pPr>
            <a:endParaRPr lang="nl-BE" sz="1600" dirty="0"/>
          </a:p>
          <a:p>
            <a:pPr marL="0" indent="0">
              <a:buNone/>
            </a:pPr>
            <a:endParaRPr lang="nl-BE" sz="1600" dirty="0">
              <a:latin typeface="Comic Sans MS" panose="030F0702030302020204" pitchFamily="66" charset="0"/>
            </a:endParaRPr>
          </a:p>
          <a:p>
            <a:endParaRPr lang="nl-BE" sz="1600" dirty="0"/>
          </a:p>
          <a:p>
            <a:pPr marL="0" indent="0">
              <a:buNone/>
            </a:pPr>
            <a:r>
              <a:rPr lang="nl-BE" sz="1600" dirty="0"/>
              <a:t> </a:t>
            </a:r>
          </a:p>
          <a:p>
            <a:endParaRPr lang="nl-BE" sz="1600" dirty="0">
              <a:latin typeface="Comic Sans MS" panose="030F0702030302020204" pitchFamily="66" charset="0"/>
            </a:endParaRPr>
          </a:p>
          <a:p>
            <a:endParaRPr lang="nl-BE" sz="1600" dirty="0"/>
          </a:p>
          <a:p>
            <a:endParaRPr lang="nl-BE" sz="1600" dirty="0"/>
          </a:p>
          <a:p>
            <a:endParaRPr lang="fr-BE" sz="1600" dirty="0">
              <a:latin typeface="Comic Sans MS" panose="030F0702030302020204" pitchFamily="66" charset="0"/>
            </a:endParaRPr>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B9277C7C-25F9-46E8-B340-96237BA967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1B035B26-4973-4745-8DC0-A53C09DDD0D5}"/>
              </a:ext>
            </a:extLst>
          </p:cNvPr>
          <p:cNvSpPr>
            <a:spLocks noGrp="1"/>
          </p:cNvSpPr>
          <p:nvPr>
            <p:ph type="ftr" sz="quarter" idx="11"/>
          </p:nvPr>
        </p:nvSpPr>
        <p:spPr/>
        <p:txBody>
          <a:bodyPr/>
          <a:lstStyle/>
          <a:p>
            <a:r>
              <a:rPr lang="fr-BE"/>
              <a:t>V13 du 03/09/2020</a:t>
            </a:r>
            <a:endParaRPr lang="fr-BE" dirty="0"/>
          </a:p>
        </p:txBody>
      </p:sp>
      <p:pic>
        <p:nvPicPr>
          <p:cNvPr id="11" name="Image 10">
            <a:extLst>
              <a:ext uri="{FF2B5EF4-FFF2-40B4-BE49-F238E27FC236}">
                <a16:creationId xmlns:a16="http://schemas.microsoft.com/office/drawing/2014/main" id="{E7D0721E-9A42-4791-A809-B3705E225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79" y="1962695"/>
            <a:ext cx="5746829" cy="3132000"/>
          </a:xfrm>
          <a:prstGeom prst="rect">
            <a:avLst/>
          </a:prstGeom>
        </p:spPr>
      </p:pic>
    </p:spTree>
    <p:extLst>
      <p:ext uri="{BB962C8B-B14F-4D97-AF65-F5344CB8AC3E}">
        <p14:creationId xmlns:p14="http://schemas.microsoft.com/office/powerpoint/2010/main" val="992527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14452" y="0"/>
            <a:ext cx="9144000" cy="1008441"/>
          </a:xfrm>
        </p:spPr>
        <p:txBody>
          <a:bodyPr>
            <a:normAutofit/>
          </a:bodyPr>
          <a:lstStyle/>
          <a:p>
            <a:r>
              <a:rPr lang="fr-BE" sz="4000" dirty="0">
                <a:latin typeface="+mn-lt"/>
              </a:rPr>
              <a:t>Après le tirage au sort (Toss)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409351"/>
            <a:ext cx="5522752" cy="4647501"/>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Cliquez sur “START SET 1”</a:t>
            </a:r>
          </a:p>
          <a:p>
            <a:pPr marL="342900" indent="-342900" algn="l">
              <a:lnSpc>
                <a:spcPct val="120000"/>
              </a:lnSpc>
              <a:spcBef>
                <a:spcPts val="600"/>
              </a:spcBef>
              <a:buFont typeface="Arial" panose="020B0604020202020204" pitchFamily="34" charset="0"/>
              <a:buChar char="•"/>
            </a:pPr>
            <a:r>
              <a:rPr lang="fr-BE" sz="2000" dirty="0"/>
              <a:t>L’arbitre effectue le toss.</a:t>
            </a:r>
          </a:p>
          <a:p>
            <a:pPr marL="342900" indent="-342900" algn="l">
              <a:lnSpc>
                <a:spcPct val="120000"/>
              </a:lnSpc>
              <a:spcBef>
                <a:spcPts val="600"/>
              </a:spcBef>
              <a:buFont typeface="Arial" panose="020B0604020202020204" pitchFamily="34" charset="0"/>
              <a:buChar char="•"/>
            </a:pPr>
            <a:r>
              <a:rPr lang="fr-BE" sz="2000" dirty="0"/>
              <a:t>L’arbitre informe le marqueur  l’équipe au service (SERVE) et celle en réception (RECEIVE).</a:t>
            </a:r>
          </a:p>
          <a:p>
            <a:pPr marL="342900" indent="-342900" algn="l">
              <a:lnSpc>
                <a:spcPct val="120000"/>
              </a:lnSpc>
              <a:spcBef>
                <a:spcPts val="600"/>
              </a:spcBef>
              <a:buFont typeface="Arial" panose="020B0604020202020204" pitchFamily="34" charset="0"/>
              <a:buChar char="•"/>
            </a:pPr>
            <a:r>
              <a:rPr lang="fr-BE" sz="2000" dirty="0"/>
              <a:t>L’arbitre informe le marqueur le côté de chaque équipe (SIDE A ou SIDE B)</a:t>
            </a:r>
          </a:p>
          <a:p>
            <a:pPr marL="342900" indent="-342900" algn="l">
              <a:lnSpc>
                <a:spcPct val="120000"/>
              </a:lnSpc>
              <a:spcBef>
                <a:spcPts val="600"/>
              </a:spcBef>
              <a:buFont typeface="Arial" panose="020B0604020202020204" pitchFamily="34" charset="0"/>
              <a:buChar char="•"/>
            </a:pPr>
            <a:r>
              <a:rPr lang="fr-BE" sz="2000" dirty="0"/>
              <a:t>Attention, la FME vous présente, par défaut, l’équipe visitée</a:t>
            </a:r>
          </a:p>
          <a:p>
            <a:pPr marL="342900" indent="-342900" algn="l">
              <a:lnSpc>
                <a:spcPct val="120000"/>
              </a:lnSpc>
              <a:spcBef>
                <a:spcPts val="600"/>
              </a:spcBef>
              <a:buFont typeface="Arial" panose="020B0604020202020204" pitchFamily="34" charset="0"/>
              <a:buChar char="•"/>
            </a:pPr>
            <a:r>
              <a:rPr lang="fr-BE" sz="2000" dirty="0"/>
              <a:t>Allez dans la fenêtre suivante</a:t>
            </a:r>
          </a:p>
          <a:p>
            <a:pPr algn="l">
              <a:lnSpc>
                <a:spcPct val="120000"/>
              </a:lnSpc>
              <a:spcBef>
                <a:spcPts val="600"/>
              </a:spcBef>
            </a:pPr>
            <a:endParaRPr lang="fr-BE" sz="2000" dirty="0">
              <a:solidFill>
                <a:srgbClr val="FF0000"/>
              </a:solidFill>
            </a:endParaRPr>
          </a:p>
          <a:p>
            <a:endParaRPr lang="fr-BE" sz="2000" dirty="0"/>
          </a:p>
        </p:txBody>
      </p:sp>
      <p:pic>
        <p:nvPicPr>
          <p:cNvPr id="9" name="Afbeelding 12">
            <a:extLst>
              <a:ext uri="{FF2B5EF4-FFF2-40B4-BE49-F238E27FC236}">
                <a16:creationId xmlns:a16="http://schemas.microsoft.com/office/drawing/2014/main" id="{33D5E234-1920-49AB-9E6A-1F6133085E94}"/>
              </a:ext>
            </a:extLst>
          </p:cNvPr>
          <p:cNvPicPr/>
          <p:nvPr/>
        </p:nvPicPr>
        <p:blipFill rotWithShape="1">
          <a:blip r:embed="rId2">
            <a:extLst>
              <a:ext uri="{28A0092B-C50C-407E-A947-70E740481C1C}">
                <a14:useLocalDpi xmlns:a14="http://schemas.microsoft.com/office/drawing/2010/main" val="0"/>
              </a:ext>
            </a:extLst>
          </a:blip>
          <a:srcRect l="496" t="3968" r="794" b="48413"/>
          <a:stretch/>
        </p:blipFill>
        <p:spPr bwMode="auto">
          <a:xfrm>
            <a:off x="6155335" y="1824943"/>
            <a:ext cx="5907944" cy="4939599"/>
          </a:xfrm>
          <a:prstGeom prst="rect">
            <a:avLst/>
          </a:prstGeom>
          <a:noFill/>
          <a:ln>
            <a:noFill/>
          </a:ln>
          <a:extLst>
            <a:ext uri="{53640926-AAD7-44d8-BBD7-CCE9431645EC}">
              <a14:shadowObscured xmlns:a14="http://schemas.microsoft.com/office/drawing/2010/main" xmlns=""/>
            </a:ext>
          </a:extLst>
        </p:spPr>
      </p:pic>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Image 10">
            <a:extLst>
              <a:ext uri="{FF2B5EF4-FFF2-40B4-BE49-F238E27FC236}">
                <a16:creationId xmlns:a16="http://schemas.microsoft.com/office/drawing/2014/main" id="{D267257C-AF5C-454C-B4D2-EEEFF162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265A489D-466D-428B-BB09-C33030D8B72D}"/>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188989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43099" y="0"/>
            <a:ext cx="9144000" cy="1008441"/>
          </a:xfrm>
        </p:spPr>
        <p:txBody>
          <a:bodyPr>
            <a:normAutofit/>
          </a:bodyPr>
          <a:lstStyle/>
          <a:p>
            <a:r>
              <a:rPr lang="fr-BE" sz="4000" dirty="0">
                <a:latin typeface="+mn-lt"/>
              </a:rPr>
              <a:t>Signatures avant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39275" y="1324789"/>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Signature de la feuille de match par les capitaines et les coachs.</a:t>
            </a:r>
          </a:p>
          <a:p>
            <a:pPr marL="342900" indent="-342900" algn="l">
              <a:lnSpc>
                <a:spcPct val="120000"/>
              </a:lnSpc>
              <a:spcBef>
                <a:spcPts val="600"/>
              </a:spcBef>
              <a:buFont typeface="Arial" panose="020B0604020202020204" pitchFamily="34" charset="0"/>
              <a:buChar char="•"/>
            </a:pPr>
            <a:r>
              <a:rPr lang="fr-BE" sz="2000" dirty="0"/>
              <a:t>Appuyez sur “SIGN OFF” et faire défiler JUSQU’EN  bas.</a:t>
            </a:r>
          </a:p>
          <a:p>
            <a:pPr marL="342900" indent="-342900" algn="l">
              <a:lnSpc>
                <a:spcPct val="120000"/>
              </a:lnSpc>
              <a:buFont typeface="Arial" panose="020B0604020202020204" pitchFamily="34" charset="0"/>
              <a:buChar char="•"/>
            </a:pPr>
            <a:r>
              <a:rPr lang="fr-BE" sz="2000" dirty="0"/>
              <a:t>Appuyez sur les onglets utiles pour les signatures des capitaines et des coachs.</a:t>
            </a:r>
          </a:p>
          <a:p>
            <a:pPr marL="342900" indent="-342900" algn="l">
              <a:lnSpc>
                <a:spcPct val="120000"/>
              </a:lnSpc>
              <a:buFont typeface="Arial" panose="020B0604020202020204" pitchFamily="34" charset="0"/>
              <a:buChar char="•"/>
            </a:pPr>
            <a:r>
              <a:rPr lang="fr-BE" sz="2000" dirty="0"/>
              <a:t>Les signatures sont enregistrées comme dans un courrier professionnel.</a:t>
            </a:r>
          </a:p>
          <a:p>
            <a:pPr marL="342900" indent="-342900" algn="l">
              <a:lnSpc>
                <a:spcPct val="120000"/>
              </a:lnSpc>
              <a:buFont typeface="Arial" panose="020B0604020202020204" pitchFamily="34" charset="0"/>
              <a:buChar char="•"/>
            </a:pPr>
            <a:r>
              <a:rPr lang="fr-BE" sz="2000" dirty="0"/>
              <a:t>Après signatures et confirmation, allez à la fenêtre suivante.</a:t>
            </a:r>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Afbeelding 14">
            <a:extLst>
              <a:ext uri="{FF2B5EF4-FFF2-40B4-BE49-F238E27FC236}">
                <a16:creationId xmlns:a16="http://schemas.microsoft.com/office/drawing/2014/main" id="{3D05C315-D3CA-4638-935A-518DB325F691}"/>
              </a:ext>
            </a:extLst>
          </p:cNvPr>
          <p:cNvPicPr/>
          <p:nvPr/>
        </p:nvPicPr>
        <p:blipFill rotWithShape="1">
          <a:blip r:embed="rId3">
            <a:extLst>
              <a:ext uri="{28A0092B-C50C-407E-A947-70E740481C1C}">
                <a14:useLocalDpi xmlns:a14="http://schemas.microsoft.com/office/drawing/2010/main" val="0"/>
              </a:ext>
            </a:extLst>
          </a:blip>
          <a:srcRect l="-1" t="4630" r="-1686" b="68915"/>
          <a:stretch/>
        </p:blipFill>
        <p:spPr bwMode="auto">
          <a:xfrm>
            <a:off x="6096000" y="1518408"/>
            <a:ext cx="5849924" cy="4664278"/>
          </a:xfrm>
          <a:prstGeom prst="rect">
            <a:avLst/>
          </a:prstGeom>
          <a:noFill/>
          <a:ln>
            <a:noFill/>
          </a:ln>
          <a:extLst>
            <a:ext uri="{53640926-AAD7-44d8-BBD7-CCE9431645EC}">
              <a14:shadowObscured xmlns:a14="http://schemas.microsoft.com/office/drawing/2010/main" xmlns=""/>
            </a:ext>
          </a:extLst>
        </p:spPr>
      </p:pic>
      <p:pic>
        <p:nvPicPr>
          <p:cNvPr id="12" name="Afbeelding 15">
            <a:extLst>
              <a:ext uri="{FF2B5EF4-FFF2-40B4-BE49-F238E27FC236}">
                <a16:creationId xmlns:a16="http://schemas.microsoft.com/office/drawing/2014/main" id="{1C57C29C-258D-491A-9073-73389EBCF3F2}"/>
              </a:ext>
            </a:extLst>
          </p:cNvPr>
          <p:cNvPicPr/>
          <p:nvPr/>
        </p:nvPicPr>
        <p:blipFill rotWithShape="1">
          <a:blip r:embed="rId4">
            <a:extLst>
              <a:ext uri="{28A0092B-C50C-407E-A947-70E740481C1C}">
                <a14:useLocalDpi xmlns:a14="http://schemas.microsoft.com/office/drawing/2010/main" val="0"/>
              </a:ext>
            </a:extLst>
          </a:blip>
          <a:srcRect l="827" t="3086"/>
          <a:stretch/>
        </p:blipFill>
        <p:spPr bwMode="auto">
          <a:xfrm>
            <a:off x="6096000" y="1388681"/>
            <a:ext cx="5713095" cy="4880837"/>
          </a:xfrm>
          <a:prstGeom prst="rect">
            <a:avLst/>
          </a:prstGeom>
          <a:noFill/>
          <a:ln>
            <a:noFill/>
          </a:ln>
          <a:extLst>
            <a:ext uri="{53640926-AAD7-44d8-BBD7-CCE9431645EC}">
              <a14:shadowObscured xmlns:a14="http://schemas.microsoft.com/office/drawing/2010/main" xmlns=""/>
            </a:ext>
          </a:extLst>
        </p:spPr>
      </p:pic>
      <p:pic>
        <p:nvPicPr>
          <p:cNvPr id="13" name="Image 12">
            <a:extLst>
              <a:ext uri="{FF2B5EF4-FFF2-40B4-BE49-F238E27FC236}">
                <a16:creationId xmlns:a16="http://schemas.microsoft.com/office/drawing/2014/main" id="{7410E00C-3C56-4FA1-8444-627BBD80B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EE3B91A9-A77F-4ABA-9424-BD8965B1B243}"/>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243746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724535" y="190851"/>
            <a:ext cx="9144000" cy="795268"/>
          </a:xfrm>
        </p:spPr>
        <p:txBody>
          <a:bodyPr>
            <a:normAutofit/>
          </a:bodyPr>
          <a:lstStyle/>
          <a:p>
            <a:r>
              <a:rPr lang="fr-BE" sz="4000" dirty="0">
                <a:latin typeface="+mn-lt"/>
              </a:rPr>
              <a:t>Début Set 1 Encodage des rotations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91529" y="1496657"/>
            <a:ext cx="5522752" cy="4311942"/>
          </a:xfrm>
        </p:spPr>
        <p:txBody>
          <a:bodyPr>
            <a:normAutofit fontScale="85000" lnSpcReduction="10000"/>
          </a:bodyPr>
          <a:lstStyle/>
          <a:p>
            <a:pPr marL="342900" indent="-342900" algn="l">
              <a:lnSpc>
                <a:spcPct val="120000"/>
              </a:lnSpc>
              <a:spcBef>
                <a:spcPts val="600"/>
              </a:spcBef>
              <a:buFont typeface="Arial" panose="020B0604020202020204" pitchFamily="34" charset="0"/>
              <a:buChar char="•"/>
            </a:pPr>
            <a:r>
              <a:rPr lang="fr-BE" dirty="0"/>
              <a:t>Après les signatures, il faut encoder la rotation des deux équipes.</a:t>
            </a:r>
          </a:p>
          <a:p>
            <a:pPr marL="342900" indent="-342900" algn="l">
              <a:lnSpc>
                <a:spcPct val="120000"/>
              </a:lnSpc>
              <a:spcBef>
                <a:spcPts val="600"/>
              </a:spcBef>
              <a:buFont typeface="Arial" panose="020B0604020202020204" pitchFamily="34" charset="0"/>
              <a:buChar char="•"/>
            </a:pPr>
            <a:r>
              <a:rPr lang="fr-BE" dirty="0"/>
              <a:t>Pour ce faire, cliquez sur l’équipe concernée.</a:t>
            </a:r>
          </a:p>
          <a:p>
            <a:pPr marL="342900" indent="-342900" algn="l">
              <a:lnSpc>
                <a:spcPct val="120000"/>
              </a:lnSpc>
              <a:spcBef>
                <a:spcPts val="600"/>
              </a:spcBef>
              <a:buFont typeface="Arial" panose="020B0604020202020204" pitchFamily="34" charset="0"/>
              <a:buChar char="•"/>
            </a:pPr>
            <a:r>
              <a:rPr lang="fr-BE" dirty="0"/>
              <a:t>Il est possible d’encoder les numéros des joueurs sur chaque case de position (I à VI).</a:t>
            </a:r>
          </a:p>
          <a:p>
            <a:pPr marL="342900" indent="-342900" algn="l">
              <a:lnSpc>
                <a:spcPct val="120000"/>
              </a:lnSpc>
              <a:spcBef>
                <a:spcPts val="600"/>
              </a:spcBef>
              <a:buFont typeface="Arial" panose="020B0604020202020204" pitchFamily="34" charset="0"/>
              <a:buChar char="•"/>
            </a:pPr>
            <a:r>
              <a:rPr lang="fr-BE" dirty="0"/>
              <a:t>Une autre façon de procéder est possible et plus rapide via le “QUICK PICK”</a:t>
            </a:r>
          </a:p>
          <a:p>
            <a:pPr marL="342900" indent="-342900" algn="l">
              <a:lnSpc>
                <a:spcPct val="120000"/>
              </a:lnSpc>
              <a:spcBef>
                <a:spcPts val="600"/>
              </a:spcBef>
              <a:buFont typeface="Arial" panose="020B0604020202020204" pitchFamily="34" charset="0"/>
              <a:buChar char="•"/>
            </a:pPr>
            <a:r>
              <a:rPr lang="fr-BE" dirty="0"/>
              <a:t>Cliquez sur “QUICK PICK” et sélectionnez les joueurs dans l’ordre de la position I à VI</a:t>
            </a:r>
          </a:p>
          <a:p>
            <a:pPr marL="342900" indent="-342900" algn="l">
              <a:lnSpc>
                <a:spcPct val="120000"/>
              </a:lnSpc>
              <a:spcBef>
                <a:spcPts val="600"/>
              </a:spcBef>
              <a:buFont typeface="Arial" panose="020B0604020202020204" pitchFamily="34" charset="0"/>
              <a:buChar char="•"/>
            </a:pPr>
            <a:r>
              <a:rPr lang="fr-BE" dirty="0"/>
              <a:t>L’onglet disparait dès que les 6 joueurs sont sélectionnés</a:t>
            </a:r>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9" name="Image 8">
            <a:extLst>
              <a:ext uri="{FF2B5EF4-FFF2-40B4-BE49-F238E27FC236}">
                <a16:creationId xmlns:a16="http://schemas.microsoft.com/office/drawing/2014/main" id="{09C3ED90-2EE4-406E-A48A-9E5043D4A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1" name="Afbeelding 16">
            <a:extLst>
              <a:ext uri="{FF2B5EF4-FFF2-40B4-BE49-F238E27FC236}">
                <a16:creationId xmlns:a16="http://schemas.microsoft.com/office/drawing/2014/main" id="{A192BA4D-8E95-4E5D-BB07-55A8CE066512}"/>
              </a:ext>
            </a:extLst>
          </p:cNvPr>
          <p:cNvPicPr/>
          <p:nvPr/>
        </p:nvPicPr>
        <p:blipFill rotWithShape="1">
          <a:blip r:embed="rId4">
            <a:extLst>
              <a:ext uri="{28A0092B-C50C-407E-A947-70E740481C1C}">
                <a14:useLocalDpi xmlns:a14="http://schemas.microsoft.com/office/drawing/2010/main" val="0"/>
              </a:ext>
            </a:extLst>
          </a:blip>
          <a:srcRect l="1175" t="3359" r="-1520" b="65609"/>
          <a:stretch/>
        </p:blipFill>
        <p:spPr bwMode="auto">
          <a:xfrm>
            <a:off x="6271440" y="1177591"/>
            <a:ext cx="5590593" cy="3637690"/>
          </a:xfrm>
          <a:prstGeom prst="rect">
            <a:avLst/>
          </a:prstGeom>
          <a:noFill/>
          <a:ln>
            <a:noFill/>
          </a:ln>
          <a:extLst>
            <a:ext uri="{53640926-AAD7-44d8-BBD7-CCE9431645EC}">
              <a14:shadowObscured xmlns="" xmlns:a14="http://schemas.microsoft.com/office/drawing/2010/main"/>
            </a:ext>
          </a:extLst>
        </p:spPr>
      </p:pic>
      <p:pic>
        <p:nvPicPr>
          <p:cNvPr id="12" name="Afbeelding 12">
            <a:extLst>
              <a:ext uri="{FF2B5EF4-FFF2-40B4-BE49-F238E27FC236}">
                <a16:creationId xmlns:a16="http://schemas.microsoft.com/office/drawing/2014/main" id="{304A5EB5-4451-4743-931C-2F5E3EB1B922}"/>
              </a:ext>
            </a:extLst>
          </p:cNvPr>
          <p:cNvPicPr/>
          <p:nvPr/>
        </p:nvPicPr>
        <p:blipFill rotWithShape="1">
          <a:blip r:embed="rId5">
            <a:extLst>
              <a:ext uri="{28A0092B-C50C-407E-A947-70E740481C1C}">
                <a14:useLocalDpi xmlns:a14="http://schemas.microsoft.com/office/drawing/2010/main" val="0"/>
              </a:ext>
            </a:extLst>
          </a:blip>
          <a:srcRect l="992" t="3748" r="-363" b="33643"/>
          <a:stretch/>
        </p:blipFill>
        <p:spPr bwMode="auto">
          <a:xfrm>
            <a:off x="6157519" y="1355486"/>
            <a:ext cx="5590593" cy="4471333"/>
          </a:xfrm>
          <a:prstGeom prst="rect">
            <a:avLst/>
          </a:prstGeom>
          <a:noFill/>
          <a:ln>
            <a:noFill/>
          </a:ln>
          <a:extLst>
            <a:ext uri="{53640926-AAD7-44d8-BBD7-CCE9431645EC}">
              <a14:shadowObscured xmlns="" xmlns:a14="http://schemas.microsoft.com/office/drawing/2010/main"/>
            </a:ext>
          </a:extLst>
        </p:spPr>
      </p:pic>
      <p:pic>
        <p:nvPicPr>
          <p:cNvPr id="13" name="Afbeelding 13">
            <a:extLst>
              <a:ext uri="{FF2B5EF4-FFF2-40B4-BE49-F238E27FC236}">
                <a16:creationId xmlns:a16="http://schemas.microsoft.com/office/drawing/2014/main" id="{B13932EE-0907-427A-927D-E1719D45F485}"/>
              </a:ext>
            </a:extLst>
          </p:cNvPr>
          <p:cNvPicPr/>
          <p:nvPr/>
        </p:nvPicPr>
        <p:blipFill rotWithShape="1">
          <a:blip r:embed="rId6">
            <a:extLst>
              <a:ext uri="{28A0092B-C50C-407E-A947-70E740481C1C}">
                <a14:useLocalDpi xmlns:a14="http://schemas.microsoft.com/office/drawing/2010/main" val="0"/>
              </a:ext>
            </a:extLst>
          </a:blip>
          <a:srcRect t="3631"/>
          <a:stretch/>
        </p:blipFill>
        <p:spPr bwMode="auto">
          <a:xfrm>
            <a:off x="6096000" y="1831449"/>
            <a:ext cx="5590592" cy="4004875"/>
          </a:xfrm>
          <a:prstGeom prst="rect">
            <a:avLst/>
          </a:prstGeom>
          <a:noFill/>
          <a:ln>
            <a:noFill/>
          </a:ln>
          <a:extLst>
            <a:ext uri="{53640926-AAD7-44d8-BBD7-CCE9431645EC}">
              <a14:shadowObscured xmlns="" xmlns:a14="http://schemas.microsoft.com/office/drawing/2010/main"/>
            </a:ext>
          </a:extLst>
        </p:spPr>
      </p:pic>
      <p:pic>
        <p:nvPicPr>
          <p:cNvPr id="8" name="Afbeelding 17">
            <a:extLst>
              <a:ext uri="{FF2B5EF4-FFF2-40B4-BE49-F238E27FC236}">
                <a16:creationId xmlns:a16="http://schemas.microsoft.com/office/drawing/2014/main" id="{095F57DB-20FC-4447-BA87-A48641B7552F}"/>
              </a:ext>
            </a:extLst>
          </p:cNvPr>
          <p:cNvPicPr/>
          <p:nvPr/>
        </p:nvPicPr>
        <p:blipFill rotWithShape="1">
          <a:blip r:embed="rId7">
            <a:extLst>
              <a:ext uri="{28A0092B-C50C-407E-A947-70E740481C1C}">
                <a14:useLocalDpi xmlns:a14="http://schemas.microsoft.com/office/drawing/2010/main" val="0"/>
              </a:ext>
            </a:extLst>
          </a:blip>
          <a:srcRect l="331" t="3968" r="793" b="29233"/>
          <a:stretch/>
        </p:blipFill>
        <p:spPr bwMode="auto">
          <a:xfrm>
            <a:off x="6114016" y="1716205"/>
            <a:ext cx="5603336" cy="4561177"/>
          </a:xfrm>
          <a:prstGeom prst="rect">
            <a:avLst/>
          </a:prstGeom>
          <a:noFill/>
          <a:ln>
            <a:noFill/>
          </a:ln>
          <a:extLst>
            <a:ext uri="{53640926-AAD7-44d8-BBD7-CCE9431645EC}">
              <a14:shadowObscured xmlns="" xmlns:a14="http://schemas.microsoft.com/office/drawing/2010/main"/>
            </a:ext>
          </a:extLst>
        </p:spPr>
      </p:pic>
      <p:sp>
        <p:nvSpPr>
          <p:cNvPr id="5" name="Espace réservé du pied de page 4">
            <a:extLst>
              <a:ext uri="{FF2B5EF4-FFF2-40B4-BE49-F238E27FC236}">
                <a16:creationId xmlns:a16="http://schemas.microsoft.com/office/drawing/2014/main" id="{946A1223-A38B-4360-BABB-DD41B9844E3F}"/>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237807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7">
            <a:extLst>
              <a:ext uri="{FF2B5EF4-FFF2-40B4-BE49-F238E27FC236}">
                <a16:creationId xmlns:a16="http://schemas.microsoft.com/office/drawing/2014/main" id="{508DC2C0-5FDF-419B-A57D-5DA0A019347A}"/>
              </a:ext>
            </a:extLst>
          </p:cNvPr>
          <p:cNvPicPr/>
          <p:nvPr/>
        </p:nvPicPr>
        <p:blipFill rotWithShape="1">
          <a:blip r:embed="rId2">
            <a:extLst>
              <a:ext uri="{28A0092B-C50C-407E-A947-70E740481C1C}">
                <a14:useLocalDpi xmlns:a14="http://schemas.microsoft.com/office/drawing/2010/main" val="0"/>
              </a:ext>
            </a:extLst>
          </a:blip>
          <a:srcRect l="331" t="3968" r="793" b="29233"/>
          <a:stretch/>
        </p:blipFill>
        <p:spPr bwMode="auto">
          <a:xfrm>
            <a:off x="5931017" y="1212069"/>
            <a:ext cx="5950434" cy="3720658"/>
          </a:xfrm>
          <a:prstGeom prst="rect">
            <a:avLst/>
          </a:prstGeom>
          <a:noFill/>
          <a:ln>
            <a:noFill/>
          </a:ln>
          <a:extLst>
            <a:ext uri="{53640926-AAD7-44d8-BBD7-CCE9431645EC}">
              <a14:shadowObscured xmlns="" xmlns:a14="http://schemas.microsoft.com/office/drawing/2010/main"/>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676788" y="190851"/>
            <a:ext cx="9144000" cy="795268"/>
          </a:xfrm>
        </p:spPr>
        <p:txBody>
          <a:bodyPr>
            <a:normAutofit/>
          </a:bodyPr>
          <a:lstStyle/>
          <a:p>
            <a:r>
              <a:rPr lang="fr-BE" sz="4000" dirty="0">
                <a:latin typeface="+mn-lt"/>
              </a:rPr>
              <a:t>Début set, manque le capitaine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10627" y="1496656"/>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Lorsqu’aucun capitaine n’est désigné dans la rotation, une fenêtre apparait, </a:t>
            </a:r>
          </a:p>
          <a:p>
            <a:pPr marL="342900" indent="-342900" algn="l">
              <a:lnSpc>
                <a:spcPct val="120000"/>
              </a:lnSpc>
              <a:spcBef>
                <a:spcPts val="600"/>
              </a:spcBef>
              <a:buFont typeface="Arial" panose="020B0604020202020204" pitchFamily="34" charset="0"/>
              <a:buChar char="•"/>
            </a:pPr>
            <a:r>
              <a:rPr lang="fr-BE" sz="2000" dirty="0"/>
              <a:t>Sélectionnez sur “OK”</a:t>
            </a:r>
          </a:p>
          <a:p>
            <a:pPr marL="342900" indent="-342900" algn="l">
              <a:lnSpc>
                <a:spcPct val="120000"/>
              </a:lnSpc>
              <a:spcBef>
                <a:spcPts val="600"/>
              </a:spcBef>
              <a:buFont typeface="Arial" panose="020B0604020202020204" pitchFamily="34" charset="0"/>
              <a:buChar char="•"/>
            </a:pPr>
            <a:r>
              <a:rPr lang="fr-BE" sz="2000" dirty="0"/>
              <a:t>Il vous est demandé d’indiquez le numéro du capitaine au jeu (sur le terrain)</a:t>
            </a:r>
          </a:p>
          <a:p>
            <a:pPr marL="342900" indent="-342900" algn="l">
              <a:lnSpc>
                <a:spcPct val="120000"/>
              </a:lnSpc>
              <a:spcBef>
                <a:spcPts val="600"/>
              </a:spcBef>
              <a:buFont typeface="Arial" panose="020B0604020202020204" pitchFamily="34" charset="0"/>
              <a:buChar char="•"/>
            </a:pPr>
            <a:r>
              <a:rPr lang="fr-BE" sz="2000" dirty="0"/>
              <a:t>Cliquez sur “OK”</a:t>
            </a:r>
          </a:p>
          <a:p>
            <a:pPr marL="342900" indent="-342900" algn="l">
              <a:lnSpc>
                <a:spcPct val="120000"/>
              </a:lnSpc>
              <a:spcBef>
                <a:spcPts val="600"/>
              </a:spcBef>
              <a:buFont typeface="Arial" panose="020B0604020202020204" pitchFamily="34" charset="0"/>
              <a:buChar char="•"/>
            </a:pPr>
            <a:r>
              <a:rPr lang="fr-BE" sz="2000" dirty="0"/>
              <a:t>La liste des joueurs au jeu s’affiche et vous pouvez choisir un capitaine au jeu.</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2">
            <a:extLst>
              <a:ext uri="{FF2B5EF4-FFF2-40B4-BE49-F238E27FC236}">
                <a16:creationId xmlns:a16="http://schemas.microsoft.com/office/drawing/2014/main" id="{AFD02EBE-E892-48F1-8A20-7E294DD9FA8E}"/>
              </a:ext>
            </a:extLst>
          </p:cNvPr>
          <p:cNvPicPr>
            <a:picLocks noChangeAspect="1"/>
          </p:cNvPicPr>
          <p:nvPr/>
        </p:nvPicPr>
        <p:blipFill>
          <a:blip r:embed="rId4"/>
          <a:stretch>
            <a:fillRect/>
          </a:stretch>
        </p:blipFill>
        <p:spPr>
          <a:xfrm>
            <a:off x="5970252" y="1275128"/>
            <a:ext cx="5926432" cy="5008226"/>
          </a:xfrm>
          <a:prstGeom prst="rect">
            <a:avLst/>
          </a:prstGeom>
        </p:spPr>
      </p:pic>
      <p:pic>
        <p:nvPicPr>
          <p:cNvPr id="9" name="Afbeelding 6">
            <a:extLst>
              <a:ext uri="{FF2B5EF4-FFF2-40B4-BE49-F238E27FC236}">
                <a16:creationId xmlns:a16="http://schemas.microsoft.com/office/drawing/2014/main" id="{7233C849-92A3-4FEE-BD50-0FD794F3B49A}"/>
              </a:ext>
            </a:extLst>
          </p:cNvPr>
          <p:cNvPicPr>
            <a:picLocks noChangeAspect="1"/>
          </p:cNvPicPr>
          <p:nvPr/>
        </p:nvPicPr>
        <p:blipFill>
          <a:blip r:embed="rId5"/>
          <a:stretch>
            <a:fillRect/>
          </a:stretch>
        </p:blipFill>
        <p:spPr>
          <a:xfrm>
            <a:off x="6156383" y="2449585"/>
            <a:ext cx="5725068" cy="3906765"/>
          </a:xfrm>
          <a:prstGeom prst="rect">
            <a:avLst/>
          </a:prstGeom>
        </p:spPr>
      </p:pic>
      <p:pic>
        <p:nvPicPr>
          <p:cNvPr id="11" name="Image 10">
            <a:extLst>
              <a:ext uri="{FF2B5EF4-FFF2-40B4-BE49-F238E27FC236}">
                <a16:creationId xmlns:a16="http://schemas.microsoft.com/office/drawing/2014/main" id="{E11BA1D7-943C-448A-8C5F-C42706D5C2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C6D3AFA8-E724-4975-A1B8-64C6F0CF5BB3}"/>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81071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120044E3-5E40-4F78-986F-9BC75661A548}"/>
              </a:ext>
            </a:extLst>
          </p:cNvPr>
          <p:cNvPicPr/>
          <p:nvPr/>
        </p:nvPicPr>
        <p:blipFill rotWithShape="1">
          <a:blip r:embed="rId2">
            <a:extLst>
              <a:ext uri="{28A0092B-C50C-407E-A947-70E740481C1C}">
                <a14:useLocalDpi xmlns:a14="http://schemas.microsoft.com/office/drawing/2010/main" val="0"/>
              </a:ext>
            </a:extLst>
          </a:blip>
          <a:srcRect l="497" t="3307" r="-2017" b="74647"/>
          <a:stretch/>
        </p:blipFill>
        <p:spPr bwMode="auto">
          <a:xfrm>
            <a:off x="6096000" y="1140564"/>
            <a:ext cx="5937745" cy="2288435"/>
          </a:xfrm>
          <a:prstGeom prst="rect">
            <a:avLst/>
          </a:prstGeom>
          <a:noFill/>
          <a:ln>
            <a:noFill/>
          </a:ln>
          <a:extLst>
            <a:ext uri="{53640926-AAD7-44d8-BBD7-CCE9431645EC}">
              <a14:shadowObscured xmlns:a14="http://schemas.microsoft.com/office/drawing/2010/main" xmlns=""/>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495353" y="314977"/>
            <a:ext cx="9144000" cy="795268"/>
          </a:xfrm>
        </p:spPr>
        <p:txBody>
          <a:bodyPr>
            <a:normAutofit/>
          </a:bodyPr>
          <a:lstStyle/>
          <a:p>
            <a:r>
              <a:rPr lang="fr-BE" sz="4000" dirty="0">
                <a:latin typeface="+mn-lt"/>
              </a:rPr>
              <a:t>Début set 1</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Lorsque vous avez encodé les deux rotations, une fenêtre de confirmation apparait, </a:t>
            </a:r>
          </a:p>
          <a:p>
            <a:pPr marL="342900" indent="-342900" algn="l">
              <a:lnSpc>
                <a:spcPct val="120000"/>
              </a:lnSpc>
              <a:spcBef>
                <a:spcPts val="600"/>
              </a:spcBef>
              <a:buFont typeface="Arial" panose="020B0604020202020204" pitchFamily="34" charset="0"/>
              <a:buChar char="•"/>
            </a:pPr>
            <a:r>
              <a:rPr lang="fr-BE" sz="2000" dirty="0"/>
              <a:t>Si vous êtes certain de vos rotations, cliquez sur “CONFIRM” pour confirmer</a:t>
            </a:r>
          </a:p>
          <a:p>
            <a:pPr marL="342900" indent="-342900" algn="l">
              <a:lnSpc>
                <a:spcPct val="120000"/>
              </a:lnSpc>
              <a:spcBef>
                <a:spcPts val="600"/>
              </a:spcBef>
              <a:buFont typeface="Arial" panose="020B0604020202020204" pitchFamily="34" charset="0"/>
              <a:buChar char="•"/>
            </a:pPr>
            <a:r>
              <a:rPr lang="fr-BE" sz="2000" dirty="0"/>
              <a:t>Vous arrivez maintenant dans le menu principal.</a:t>
            </a:r>
          </a:p>
          <a:p>
            <a:pPr marL="342900" indent="-342900" algn="l">
              <a:lnSpc>
                <a:spcPct val="120000"/>
              </a:lnSpc>
              <a:spcBef>
                <a:spcPts val="600"/>
              </a:spcBef>
              <a:buFont typeface="Arial" panose="020B0604020202020204" pitchFamily="34" charset="0"/>
              <a:buChar char="•"/>
            </a:pPr>
            <a:r>
              <a:rPr lang="fr-BE" sz="2000" dirty="0"/>
              <a:t>Cliquez sur Comments,</a:t>
            </a:r>
            <a:r>
              <a:rPr lang="fr-BE" sz="2000" dirty="0">
                <a:solidFill>
                  <a:srgbClr val="FF0000"/>
                </a:solidFill>
              </a:rPr>
              <a:t> Veuillez noter que tout le matériel et les documents sont en ordre (ou autre(s) remarque(s)</a:t>
            </a:r>
            <a:endParaRPr lang="fr-BE" sz="2000" dirty="0"/>
          </a:p>
          <a:p>
            <a:pPr marL="342900" indent="-342900" algn="l">
              <a:lnSpc>
                <a:spcPct val="120000"/>
              </a:lnSpc>
              <a:spcBef>
                <a:spcPts val="600"/>
              </a:spcBef>
              <a:buFont typeface="Arial" panose="020B0604020202020204" pitchFamily="34" charset="0"/>
              <a:buChar char="•"/>
            </a:pPr>
            <a:r>
              <a:rPr lang="fr-BE" sz="2000" dirty="0"/>
              <a:t>Cliquez sur “SCORE SET 1”</a:t>
            </a:r>
          </a:p>
          <a:p>
            <a:pPr marL="342900" indent="-342900" algn="l">
              <a:lnSpc>
                <a:spcPct val="120000"/>
              </a:lnSpc>
              <a:spcBef>
                <a:spcPts val="600"/>
              </a:spcBef>
              <a:buFont typeface="Arial" panose="020B0604020202020204" pitchFamily="34" charset="0"/>
              <a:buChar char="•"/>
            </a:pPr>
            <a:r>
              <a:rPr lang="fr-BE" sz="2000" dirty="0"/>
              <a:t>Vous arrivez dans l’écran illustré ici.</a:t>
            </a:r>
          </a:p>
          <a:p>
            <a:pPr marL="342900" indent="-342900" algn="l">
              <a:lnSpc>
                <a:spcPct val="120000"/>
              </a:lnSpc>
              <a:spcBef>
                <a:spcPts val="600"/>
              </a:spcBef>
              <a:buFont typeface="Arial" panose="020B0604020202020204" pitchFamily="34" charset="0"/>
              <a:buChar char="•"/>
            </a:pPr>
            <a:endParaRPr lang="fr-BE" sz="2000" dirty="0">
              <a:solidFill>
                <a:srgbClr val="FF0000"/>
              </a:solidFill>
            </a:endParaRPr>
          </a:p>
          <a:p>
            <a:pPr marL="342900" indent="-342900" algn="l">
              <a:lnSpc>
                <a:spcPct val="120000"/>
              </a:lnSpc>
              <a:spcBef>
                <a:spcPts val="600"/>
              </a:spcBef>
              <a:buFont typeface="Arial" panose="020B0604020202020204" pitchFamily="34" charset="0"/>
              <a:buChar char="•"/>
            </a:pPr>
            <a:endParaRPr lang="fr-BE" sz="2000" dirty="0"/>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3">
            <a:extLst>
              <a:ext uri="{FF2B5EF4-FFF2-40B4-BE49-F238E27FC236}">
                <a16:creationId xmlns:a16="http://schemas.microsoft.com/office/drawing/2014/main" id="{A4603A67-6E23-4E78-A92B-F5173A541D45}"/>
              </a:ext>
            </a:extLst>
          </p:cNvPr>
          <p:cNvPicPr/>
          <p:nvPr/>
        </p:nvPicPr>
        <p:blipFill rotWithShape="1">
          <a:blip r:embed="rId4">
            <a:extLst>
              <a:ext uri="{28A0092B-C50C-407E-A947-70E740481C1C}">
                <a14:useLocalDpi xmlns:a14="http://schemas.microsoft.com/office/drawing/2010/main" val="0"/>
              </a:ext>
            </a:extLst>
          </a:blip>
          <a:srcRect l="-166" t="4630" r="-528" b="23942"/>
          <a:stretch/>
        </p:blipFill>
        <p:spPr bwMode="auto">
          <a:xfrm>
            <a:off x="6096001" y="1484851"/>
            <a:ext cx="5799588" cy="4806892"/>
          </a:xfrm>
          <a:prstGeom prst="rect">
            <a:avLst/>
          </a:prstGeom>
          <a:noFill/>
          <a:ln>
            <a:noFill/>
          </a:ln>
          <a:extLst>
            <a:ext uri="{53640926-AAD7-44d8-BBD7-CCE9431645EC}">
              <a14:shadowObscured xmlns:a14="http://schemas.microsoft.com/office/drawing/2010/main" xmlns=""/>
            </a:ext>
          </a:extLst>
        </p:spPr>
      </p:pic>
      <p:pic>
        <p:nvPicPr>
          <p:cNvPr id="11" name="Afbeelding 14">
            <a:extLst>
              <a:ext uri="{FF2B5EF4-FFF2-40B4-BE49-F238E27FC236}">
                <a16:creationId xmlns:a16="http://schemas.microsoft.com/office/drawing/2014/main" id="{ECB34787-3E80-46AE-B0B5-AA1A04049114}"/>
              </a:ext>
            </a:extLst>
          </p:cNvPr>
          <p:cNvPicPr/>
          <p:nvPr/>
        </p:nvPicPr>
        <p:blipFill rotWithShape="1">
          <a:blip r:embed="rId5">
            <a:extLst>
              <a:ext uri="{28A0092B-C50C-407E-A947-70E740481C1C}">
                <a14:useLocalDpi xmlns:a14="http://schemas.microsoft.com/office/drawing/2010/main" val="0"/>
              </a:ext>
            </a:extLst>
          </a:blip>
          <a:srcRect l="143" t="3249" r="-762" b="13237"/>
          <a:stretch/>
        </p:blipFill>
        <p:spPr bwMode="auto">
          <a:xfrm>
            <a:off x="6157520" y="2044409"/>
            <a:ext cx="5738068" cy="4311942"/>
          </a:xfrm>
          <a:prstGeom prst="rect">
            <a:avLst/>
          </a:prstGeom>
          <a:noFill/>
          <a:ln>
            <a:noFill/>
          </a:ln>
          <a:extLst>
            <a:ext uri="{53640926-AAD7-44d8-BBD7-CCE9431645EC}">
              <a14:shadowObscured xmlns:a14="http://schemas.microsoft.com/office/drawing/2010/main" xmlns=""/>
            </a:ext>
          </a:extLst>
        </p:spPr>
      </p:pic>
      <p:pic>
        <p:nvPicPr>
          <p:cNvPr id="12" name="Image 11">
            <a:extLst>
              <a:ext uri="{FF2B5EF4-FFF2-40B4-BE49-F238E27FC236}">
                <a16:creationId xmlns:a16="http://schemas.microsoft.com/office/drawing/2014/main" id="{B58C8F82-9D12-4CDF-89B1-59A40D8D9E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9EFA8FEA-9EE1-48CF-8BA6-72E1DE76FE0A}"/>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202903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380761" y="334074"/>
            <a:ext cx="9144000" cy="795268"/>
          </a:xfrm>
        </p:spPr>
        <p:txBody>
          <a:bodyPr>
            <a:normAutofit/>
          </a:bodyPr>
          <a:lstStyle/>
          <a:p>
            <a:r>
              <a:rPr lang="fr-BE" sz="4000" dirty="0">
                <a:latin typeface="+mn-lt"/>
              </a:rPr>
              <a:t>Début set 1</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91528" y="1429819"/>
            <a:ext cx="5522752" cy="4311942"/>
          </a:xfrm>
        </p:spPr>
        <p:txBody>
          <a:bodyPr>
            <a:normAutofit fontScale="70000" lnSpcReduction="20000"/>
          </a:bodyPr>
          <a:lstStyle/>
          <a:p>
            <a:pPr marL="342900" indent="-342900" algn="l">
              <a:lnSpc>
                <a:spcPct val="120000"/>
              </a:lnSpc>
              <a:spcBef>
                <a:spcPts val="600"/>
              </a:spcBef>
              <a:buFont typeface="Arial" panose="020B0604020202020204" pitchFamily="34" charset="0"/>
              <a:buChar char="•"/>
            </a:pPr>
            <a:r>
              <a:rPr lang="fr-BE" dirty="0"/>
              <a:t>Les équipes se trouvent placées face au marqueur.</a:t>
            </a:r>
          </a:p>
          <a:p>
            <a:pPr marL="342900" indent="-342900" algn="l">
              <a:lnSpc>
                <a:spcPct val="120000"/>
              </a:lnSpc>
              <a:spcBef>
                <a:spcPts val="600"/>
              </a:spcBef>
              <a:buFont typeface="Arial" panose="020B0604020202020204" pitchFamily="34" charset="0"/>
              <a:buChar char="•"/>
            </a:pPr>
            <a:r>
              <a:rPr lang="fr-BE" dirty="0"/>
              <a:t>L’équipe B est au service (</a:t>
            </a:r>
            <a:r>
              <a:rPr lang="fr-BE" dirty="0" err="1"/>
              <a:t>Serving</a:t>
            </a:r>
            <a:r>
              <a:rPr lang="fr-BE" dirty="0"/>
              <a:t>)</a:t>
            </a:r>
          </a:p>
          <a:p>
            <a:pPr marL="342900" indent="-342900" algn="l">
              <a:lnSpc>
                <a:spcPct val="120000"/>
              </a:lnSpc>
              <a:spcBef>
                <a:spcPts val="600"/>
              </a:spcBef>
              <a:buFont typeface="Arial" panose="020B0604020202020204" pitchFamily="34" charset="0"/>
              <a:buChar char="•"/>
            </a:pPr>
            <a:r>
              <a:rPr lang="fr-BE" dirty="0"/>
              <a:t>Le filet est sur une ligne virtuelle entre les équipes.</a:t>
            </a:r>
          </a:p>
          <a:p>
            <a:pPr marL="342900" indent="-342900" algn="l">
              <a:lnSpc>
                <a:spcPct val="120000"/>
              </a:lnSpc>
              <a:spcBef>
                <a:spcPts val="600"/>
              </a:spcBef>
              <a:buFont typeface="Arial" panose="020B0604020202020204" pitchFamily="34" charset="0"/>
              <a:buChar char="•"/>
            </a:pPr>
            <a:r>
              <a:rPr lang="fr-BE" dirty="0"/>
              <a:t>Vous pouvez voir le joueur n° 1 est en position I pour l’équipe </a:t>
            </a:r>
            <a:r>
              <a:rPr lang="fr-BE" sz="2000" dirty="0"/>
              <a:t>A   (Le A est toujours à votre gauche sur le terrain)</a:t>
            </a:r>
          </a:p>
          <a:p>
            <a:pPr marL="342900" indent="-342900" algn="l">
              <a:lnSpc>
                <a:spcPct val="120000"/>
              </a:lnSpc>
              <a:spcBef>
                <a:spcPts val="600"/>
              </a:spcBef>
              <a:buFont typeface="Arial" panose="020B0604020202020204" pitchFamily="34" charset="0"/>
              <a:buChar char="•"/>
            </a:pPr>
            <a:r>
              <a:rPr lang="fr-BE" dirty="0"/>
              <a:t>Vous voyez aussi le joueur n° 2 est en position I pour l’équipe B   </a:t>
            </a:r>
            <a:r>
              <a:rPr lang="fr-BE" sz="2000" dirty="0"/>
              <a:t>(Le B est toujours à votre droite sur le terrain)</a:t>
            </a:r>
          </a:p>
          <a:p>
            <a:pPr marL="342900" indent="-342900" algn="l">
              <a:lnSpc>
                <a:spcPct val="120000"/>
              </a:lnSpc>
              <a:spcBef>
                <a:spcPts val="600"/>
              </a:spcBef>
              <a:buFont typeface="Arial" panose="020B0604020202020204" pitchFamily="34" charset="0"/>
              <a:buChar char="•"/>
            </a:pPr>
            <a:endParaRPr lang="fr-BE" dirty="0"/>
          </a:p>
          <a:p>
            <a:pPr marL="342900" indent="-342900" algn="l">
              <a:lnSpc>
                <a:spcPct val="120000"/>
              </a:lnSpc>
              <a:spcBef>
                <a:spcPts val="600"/>
              </a:spcBef>
              <a:buFont typeface="Arial" panose="020B0604020202020204" pitchFamily="34" charset="0"/>
              <a:buChar char="•"/>
            </a:pPr>
            <a:r>
              <a:rPr lang="fr-BE" dirty="0"/>
              <a:t>En plus des rotations de départ, vous voyez les libéros (cases rouges pour A et bleues pour B)</a:t>
            </a:r>
            <a:r>
              <a:rPr lang="fr-BE" u="sng" dirty="0"/>
              <a:t>, cliquez sur une de ces cases permet d’indiquer que le libéro concerné a participé au jeu !</a:t>
            </a:r>
          </a:p>
          <a:p>
            <a:pPr marL="342900" indent="-342900" algn="l">
              <a:lnSpc>
                <a:spcPct val="120000"/>
              </a:lnSpc>
              <a:spcBef>
                <a:spcPts val="600"/>
              </a:spcBef>
              <a:buFont typeface="Arial" panose="020B0604020202020204" pitchFamily="34" charset="0"/>
              <a:buChar char="•"/>
            </a:pPr>
            <a:r>
              <a:rPr lang="fr-BE" dirty="0"/>
              <a:t>Vous pouvez voir également les réservistes pour chaque équipe (Le banc (Bench))</a:t>
            </a:r>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9" name="Afbeelding 14">
            <a:extLst>
              <a:ext uri="{FF2B5EF4-FFF2-40B4-BE49-F238E27FC236}">
                <a16:creationId xmlns:a16="http://schemas.microsoft.com/office/drawing/2014/main" id="{19B4A407-C471-4E42-B31B-D2A91CC8992D}"/>
              </a:ext>
            </a:extLst>
          </p:cNvPr>
          <p:cNvPicPr/>
          <p:nvPr/>
        </p:nvPicPr>
        <p:blipFill rotWithShape="1">
          <a:blip r:embed="rId3">
            <a:extLst>
              <a:ext uri="{28A0092B-C50C-407E-A947-70E740481C1C}">
                <a14:useLocalDpi xmlns:a14="http://schemas.microsoft.com/office/drawing/2010/main" val="0"/>
              </a:ext>
            </a:extLst>
          </a:blip>
          <a:srcRect l="143" t="3249" r="-762" b="13237"/>
          <a:stretch/>
        </p:blipFill>
        <p:spPr bwMode="auto">
          <a:xfrm>
            <a:off x="6157520" y="1451296"/>
            <a:ext cx="5754848" cy="4651704"/>
          </a:xfrm>
          <a:prstGeom prst="rect">
            <a:avLst/>
          </a:prstGeom>
          <a:noFill/>
          <a:ln>
            <a:noFill/>
          </a:ln>
          <a:extLst>
            <a:ext uri="{53640926-AAD7-44d8-BBD7-CCE9431645EC}">
              <a14:shadowObscured xmlns="" xmlns:a14="http://schemas.microsoft.com/office/drawing/2010/main"/>
            </a:ext>
          </a:extLst>
        </p:spPr>
      </p:pic>
      <p:pic>
        <p:nvPicPr>
          <p:cNvPr id="12" name="Image 11">
            <a:extLst>
              <a:ext uri="{FF2B5EF4-FFF2-40B4-BE49-F238E27FC236}">
                <a16:creationId xmlns:a16="http://schemas.microsoft.com/office/drawing/2014/main" id="{0F455375-9DD9-4D18-9560-99BDDB929C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cxnSp>
        <p:nvCxnSpPr>
          <p:cNvPr id="6" name="Connecteur droit 5"/>
          <p:cNvCxnSpPr>
            <a:cxnSpLocks/>
          </p:cNvCxnSpPr>
          <p:nvPr/>
        </p:nvCxnSpPr>
        <p:spPr>
          <a:xfrm>
            <a:off x="8985841" y="1098044"/>
            <a:ext cx="57290" cy="5346906"/>
          </a:xfrm>
          <a:prstGeom prst="line">
            <a:avLst/>
          </a:prstGeom>
        </p:spPr>
        <p:style>
          <a:lnRef idx="2">
            <a:schemeClr val="dk1"/>
          </a:lnRef>
          <a:fillRef idx="0">
            <a:schemeClr val="dk1"/>
          </a:fillRef>
          <a:effectRef idx="1">
            <a:schemeClr val="dk1"/>
          </a:effectRef>
          <a:fontRef idx="minor">
            <a:schemeClr val="tx1"/>
          </a:fontRef>
        </p:style>
      </p:cxnSp>
      <p:sp>
        <p:nvSpPr>
          <p:cNvPr id="5" name="Espace réservé du pied de page 4">
            <a:extLst>
              <a:ext uri="{FF2B5EF4-FFF2-40B4-BE49-F238E27FC236}">
                <a16:creationId xmlns:a16="http://schemas.microsoft.com/office/drawing/2014/main" id="{9D0F6B7C-23B9-4DAD-8C64-44F5CC1E5B69}"/>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17713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17989" y="157912"/>
            <a:ext cx="5332213" cy="1077218"/>
          </a:xfrm>
          <a:prstGeom prst="rect">
            <a:avLst/>
          </a:prstGeom>
          <a:noFill/>
        </p:spPr>
        <p:txBody>
          <a:bodyPr wrap="square" rtlCol="0">
            <a:spAutoFit/>
          </a:bodyPr>
          <a:lstStyle/>
          <a:p>
            <a:pPr algn="ctr"/>
            <a:r>
              <a:rPr lang="fr-BE" sz="3200" u="sng" dirty="0">
                <a:latin typeface="Bahnschrift SemiBold SemiConden" panose="020B0502040204020203" pitchFamily="34" charset="0"/>
              </a:rPr>
              <a:t>FORMATION VOLLEYSPIKE</a:t>
            </a:r>
          </a:p>
        </p:txBody>
      </p:sp>
      <p:sp>
        <p:nvSpPr>
          <p:cNvPr id="4" name="ZoneTexte 3"/>
          <p:cNvSpPr txBox="1"/>
          <p:nvPr/>
        </p:nvSpPr>
        <p:spPr>
          <a:xfrm>
            <a:off x="1637616" y="996788"/>
            <a:ext cx="8947081" cy="1938992"/>
          </a:xfrm>
          <a:prstGeom prst="rect">
            <a:avLst/>
          </a:prstGeom>
          <a:noFill/>
        </p:spPr>
        <p:txBody>
          <a:bodyPr wrap="none" rtlCol="0">
            <a:spAutoFit/>
          </a:bodyPr>
          <a:lstStyle/>
          <a:p>
            <a:pPr algn="ctr"/>
            <a:br>
              <a:rPr lang="fr-BE" sz="2000" dirty="0"/>
            </a:br>
            <a:r>
              <a:rPr lang="fr-BE" sz="2000" dirty="0"/>
              <a:t>Pour que ce programme soit optimal, il faut qu’au </a:t>
            </a:r>
            <a:r>
              <a:rPr lang="fr-BE" sz="2000" b="1" dirty="0"/>
              <a:t>début de la saison ou au plus tard</a:t>
            </a:r>
          </a:p>
          <a:p>
            <a:pPr algn="ctr"/>
            <a:r>
              <a:rPr lang="fr-BE" sz="2000" b="1" dirty="0"/>
              <a:t> le jeudi </a:t>
            </a:r>
            <a:r>
              <a:rPr lang="fr-BE" sz="2000" dirty="0"/>
              <a:t>qui précéde la rencontre, </a:t>
            </a:r>
            <a:br>
              <a:rPr lang="fr-BE" sz="2000" dirty="0"/>
            </a:br>
            <a:r>
              <a:rPr lang="fr-BE" sz="2000" b="1" u="sng" dirty="0"/>
              <a:t>TOUS les clubs </a:t>
            </a:r>
            <a:r>
              <a:rPr lang="fr-BE" sz="2000" dirty="0"/>
              <a:t>encodent correctement leurs listes d’équipes </a:t>
            </a:r>
            <a:br>
              <a:rPr lang="fr-BE" sz="2000" dirty="0"/>
            </a:br>
            <a:r>
              <a:rPr lang="fr-BE" sz="2000" dirty="0"/>
              <a:t>sur le portail FVWB en mentionnant notamment </a:t>
            </a:r>
            <a:br>
              <a:rPr lang="fr-BE" sz="2000" dirty="0"/>
            </a:br>
            <a:r>
              <a:rPr lang="fr-BE" sz="2000" dirty="0">
                <a:solidFill>
                  <a:srgbClr val="FF0000"/>
                </a:solidFill>
              </a:rPr>
              <a:t>les n° de maillots</a:t>
            </a:r>
            <a:r>
              <a:rPr lang="fr-BE" sz="2000" dirty="0"/>
              <a:t> et les </a:t>
            </a:r>
            <a:r>
              <a:rPr lang="fr-BE" sz="2000" dirty="0">
                <a:solidFill>
                  <a:srgbClr val="FF0000"/>
                </a:solidFill>
              </a:rPr>
              <a:t>fonctions du staff (cela peut-être modifié chaque jour)</a:t>
            </a:r>
          </a:p>
        </p:txBody>
      </p:sp>
      <p:pic>
        <p:nvPicPr>
          <p:cNvPr id="5" name="Image 4"/>
          <p:cNvPicPr>
            <a:picLocks noChangeAspect="1"/>
          </p:cNvPicPr>
          <p:nvPr/>
        </p:nvPicPr>
        <p:blipFill>
          <a:blip r:embed="rId2"/>
          <a:stretch>
            <a:fillRect/>
          </a:stretch>
        </p:blipFill>
        <p:spPr>
          <a:xfrm>
            <a:off x="340241" y="3122640"/>
            <a:ext cx="6066079" cy="3350668"/>
          </a:xfrm>
          <a:prstGeom prst="rect">
            <a:avLst/>
          </a:prstGeom>
        </p:spPr>
      </p:pic>
      <p:pic>
        <p:nvPicPr>
          <p:cNvPr id="6" name="Image 5"/>
          <p:cNvPicPr>
            <a:picLocks noChangeAspect="1"/>
          </p:cNvPicPr>
          <p:nvPr/>
        </p:nvPicPr>
        <p:blipFill>
          <a:blip r:embed="rId3"/>
          <a:stretch>
            <a:fillRect/>
          </a:stretch>
        </p:blipFill>
        <p:spPr>
          <a:xfrm>
            <a:off x="6592186" y="3122640"/>
            <a:ext cx="5391703" cy="2231050"/>
          </a:xfrm>
          <a:prstGeom prst="rect">
            <a:avLst/>
          </a:prstGeom>
        </p:spPr>
      </p:pic>
      <p:sp>
        <p:nvSpPr>
          <p:cNvPr id="7" name="Espace réservé du pied de page 6">
            <a:extLst>
              <a:ext uri="{FF2B5EF4-FFF2-40B4-BE49-F238E27FC236}">
                <a16:creationId xmlns:a16="http://schemas.microsoft.com/office/drawing/2014/main" id="{69846FEA-27A5-4F6C-9F37-6F5AF2D62F18}"/>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111540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33549" y="162206"/>
            <a:ext cx="9144000" cy="795268"/>
          </a:xfrm>
        </p:spPr>
        <p:txBody>
          <a:bodyPr>
            <a:normAutofit/>
          </a:bodyPr>
          <a:lstStyle/>
          <a:p>
            <a:r>
              <a:rPr lang="fr-BE" sz="4000" dirty="0">
                <a:latin typeface="+mn-lt"/>
              </a:rPr>
              <a:t>Comptabilisation des points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85000" lnSpcReduction="10000"/>
          </a:bodyPr>
          <a:lstStyle/>
          <a:p>
            <a:pPr marL="342900" indent="-342900" algn="l">
              <a:lnSpc>
                <a:spcPct val="120000"/>
              </a:lnSpc>
              <a:spcBef>
                <a:spcPts val="600"/>
              </a:spcBef>
              <a:buFont typeface="Arial" panose="020B0604020202020204" pitchFamily="34" charset="0"/>
              <a:buChar char="•"/>
            </a:pPr>
            <a:r>
              <a:rPr lang="fr-BE" dirty="0"/>
              <a:t>Attention, </a:t>
            </a:r>
            <a:r>
              <a:rPr lang="fr-BE" u="sng" dirty="0"/>
              <a:t>SI ERREUR</a:t>
            </a:r>
          </a:p>
          <a:p>
            <a:pPr algn="l">
              <a:lnSpc>
                <a:spcPct val="120000"/>
              </a:lnSpc>
              <a:spcBef>
                <a:spcPts val="600"/>
              </a:spcBef>
            </a:pPr>
            <a:r>
              <a:rPr lang="fr-BE" b="1" dirty="0"/>
              <a:t>	ne pas </a:t>
            </a:r>
            <a:r>
              <a:rPr lang="fr-BE" dirty="0"/>
              <a:t>cliquer sur “-1” </a:t>
            </a:r>
            <a:r>
              <a:rPr lang="fr-BE" b="1" dirty="0"/>
              <a:t>suite à une erreur</a:t>
            </a:r>
            <a:r>
              <a:rPr lang="fr-BE" dirty="0"/>
              <a:t>  </a:t>
            </a:r>
          </a:p>
          <a:p>
            <a:pPr marL="342900" indent="-342900" algn="l">
              <a:lnSpc>
                <a:spcPct val="120000"/>
              </a:lnSpc>
              <a:spcBef>
                <a:spcPts val="600"/>
              </a:spcBef>
              <a:buFont typeface="Arial" panose="020B0604020202020204" pitchFamily="34" charset="0"/>
              <a:buChar char="•"/>
            </a:pPr>
            <a:r>
              <a:rPr lang="fr-BE" dirty="0"/>
              <a:t>Au milieu supérieur de l’écran se trouve </a:t>
            </a:r>
            <a:r>
              <a:rPr lang="fr-BE" u="sng" dirty="0"/>
              <a:t>une flèche rouge qui annule la dernière opération.</a:t>
            </a:r>
          </a:p>
          <a:p>
            <a:pPr marL="342900" indent="-342900" algn="l">
              <a:lnSpc>
                <a:spcPct val="120000"/>
              </a:lnSpc>
              <a:spcBef>
                <a:spcPts val="600"/>
              </a:spcBef>
              <a:buFont typeface="Arial" panose="020B0604020202020204" pitchFamily="34" charset="0"/>
              <a:buChar char="•"/>
            </a:pPr>
            <a:r>
              <a:rPr lang="fr-BE" dirty="0">
                <a:solidFill>
                  <a:srgbClr val="FF0000"/>
                </a:solidFill>
              </a:rPr>
              <a:t>Entre les deux équipes, vous voyez le déroulement du match pour les 5 dernières opérations, il est préférable de cliquer sur cet historique pour annuler une opération</a:t>
            </a:r>
          </a:p>
          <a:p>
            <a:pPr marL="342900" indent="-342900" algn="l">
              <a:lnSpc>
                <a:spcPct val="120000"/>
              </a:lnSpc>
              <a:spcBef>
                <a:spcPts val="600"/>
              </a:spcBef>
              <a:buFont typeface="Arial" panose="020B0604020202020204" pitchFamily="34" charset="0"/>
              <a:buChar char="•"/>
            </a:pPr>
            <a:r>
              <a:rPr lang="fr-BE" dirty="0"/>
              <a:t>Toutes les opérations sont enregistrées dans un fichier journal, même les annulations.</a:t>
            </a:r>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12">
            <a:extLst>
              <a:ext uri="{FF2B5EF4-FFF2-40B4-BE49-F238E27FC236}">
                <a16:creationId xmlns:a16="http://schemas.microsoft.com/office/drawing/2014/main" id="{138C9836-8E81-417C-B0AA-C7795034F626}"/>
              </a:ext>
            </a:extLst>
          </p:cNvPr>
          <p:cNvPicPr/>
          <p:nvPr/>
        </p:nvPicPr>
        <p:blipFill rotWithShape="1">
          <a:blip r:embed="rId3">
            <a:extLst>
              <a:ext uri="{28A0092B-C50C-407E-A947-70E740481C1C}">
                <a14:useLocalDpi xmlns:a14="http://schemas.microsoft.com/office/drawing/2010/main" val="0"/>
              </a:ext>
            </a:extLst>
          </a:blip>
          <a:srcRect l="430" t="3440" r="-618" b="11326"/>
          <a:stretch/>
        </p:blipFill>
        <p:spPr bwMode="auto">
          <a:xfrm>
            <a:off x="6157519" y="1258349"/>
            <a:ext cx="5792434" cy="4981086"/>
          </a:xfrm>
          <a:prstGeom prst="rect">
            <a:avLst/>
          </a:prstGeom>
          <a:noFill/>
          <a:ln>
            <a:noFill/>
          </a:ln>
          <a:extLst>
            <a:ext uri="{53640926-AAD7-44d8-BBD7-CCE9431645EC}">
              <a14:shadowObscured xmlns:a14="http://schemas.microsoft.com/office/drawing/2010/main" xmlns=""/>
            </a:ext>
          </a:extLst>
        </p:spPr>
      </p:pic>
      <p:pic>
        <p:nvPicPr>
          <p:cNvPr id="8" name="Image 7">
            <a:extLst>
              <a:ext uri="{FF2B5EF4-FFF2-40B4-BE49-F238E27FC236}">
                <a16:creationId xmlns:a16="http://schemas.microsoft.com/office/drawing/2014/main" id="{93AB88AF-FBFE-4136-820C-D15486801F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Flèche vers la droite 4"/>
          <p:cNvSpPr/>
          <p:nvPr/>
        </p:nvSpPr>
        <p:spPr>
          <a:xfrm rot="20214397" flipV="1">
            <a:off x="5689960" y="4045088"/>
            <a:ext cx="2819808" cy="639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Bouée 5"/>
          <p:cNvSpPr/>
          <p:nvPr/>
        </p:nvSpPr>
        <p:spPr>
          <a:xfrm>
            <a:off x="8403338" y="2463437"/>
            <a:ext cx="1231851" cy="1833255"/>
          </a:xfrm>
          <a:prstGeom prst="donut">
            <a:avLst>
              <a:gd name="adj" fmla="val 2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Flèche vers la droite 8"/>
          <p:cNvSpPr/>
          <p:nvPr/>
        </p:nvSpPr>
        <p:spPr>
          <a:xfrm rot="20276477" flipV="1">
            <a:off x="5591965" y="2065941"/>
            <a:ext cx="3121271" cy="29335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sp>
        <p:nvSpPr>
          <p:cNvPr id="11" name="Bouée 10"/>
          <p:cNvSpPr/>
          <p:nvPr/>
        </p:nvSpPr>
        <p:spPr>
          <a:xfrm>
            <a:off x="8721744" y="1120629"/>
            <a:ext cx="576000" cy="683999"/>
          </a:xfrm>
          <a:prstGeom prst="donut">
            <a:avLst>
              <a:gd name="adj" fmla="val 0"/>
            </a:avLst>
          </a:prstGeom>
          <a:solidFill>
            <a:srgbClr val="FF0000"/>
          </a:solidFill>
          <a:ln w="31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6350" cmpd="sng">
                <a:solidFill>
                  <a:schemeClr val="tx1"/>
                </a:solidFill>
              </a:ln>
              <a:solidFill>
                <a:schemeClr val="tx1"/>
              </a:solidFill>
            </a:endParaRPr>
          </a:p>
        </p:txBody>
      </p:sp>
      <p:sp>
        <p:nvSpPr>
          <p:cNvPr id="12" name="Flèche vers la droite 11"/>
          <p:cNvSpPr/>
          <p:nvPr/>
        </p:nvSpPr>
        <p:spPr>
          <a:xfrm rot="18938367">
            <a:off x="5823565" y="2000286"/>
            <a:ext cx="405069" cy="910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space réservé du pied de page 12">
            <a:extLst>
              <a:ext uri="{FF2B5EF4-FFF2-40B4-BE49-F238E27FC236}">
                <a16:creationId xmlns:a16="http://schemas.microsoft.com/office/drawing/2014/main" id="{4B6592DB-E2CE-407D-A495-5FD123A1D778}"/>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2972908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71747" y="219495"/>
            <a:ext cx="9144000" cy="795268"/>
          </a:xfrm>
        </p:spPr>
        <p:txBody>
          <a:bodyPr>
            <a:normAutofit/>
          </a:bodyPr>
          <a:lstStyle/>
          <a:p>
            <a:r>
              <a:rPr lang="fr-BE" sz="4000" dirty="0">
                <a:latin typeface="+mn-lt"/>
              </a:rPr>
              <a:t>Time out</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34232" y="1515753"/>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Demande de Temps morts d’équipe,</a:t>
            </a:r>
          </a:p>
          <a:p>
            <a:pPr marL="342900" indent="-342900" algn="l">
              <a:lnSpc>
                <a:spcPct val="120000"/>
              </a:lnSpc>
              <a:spcBef>
                <a:spcPts val="600"/>
              </a:spcBef>
              <a:buFont typeface="Arial" panose="020B0604020202020204" pitchFamily="34" charset="0"/>
              <a:buChar char="•"/>
            </a:pPr>
            <a:r>
              <a:rPr lang="fr-BE" sz="2000" dirty="0"/>
              <a:t>Cliquez sur l’icone horloge de l’équipe demandeuse.</a:t>
            </a:r>
          </a:p>
          <a:p>
            <a:pPr marL="342900" indent="-342900" algn="l">
              <a:lnSpc>
                <a:spcPct val="120000"/>
              </a:lnSpc>
              <a:spcBef>
                <a:spcPts val="600"/>
              </a:spcBef>
              <a:buFont typeface="Arial" panose="020B0604020202020204" pitchFamily="34" charset="0"/>
              <a:buChar char="•"/>
            </a:pPr>
            <a:r>
              <a:rPr lang="fr-BE" sz="2000" dirty="0"/>
              <a:t>Vous verrez le chiffre 1 à côté de l’horloge et le temps se compte (30 secondes).</a:t>
            </a:r>
          </a:p>
          <a:p>
            <a:pPr marL="342900" indent="-342900" algn="l">
              <a:lnSpc>
                <a:spcPct val="120000"/>
              </a:lnSpc>
              <a:spcBef>
                <a:spcPts val="600"/>
              </a:spcBef>
              <a:buFont typeface="Arial" panose="020B0604020202020204" pitchFamily="34" charset="0"/>
              <a:buChar char="•"/>
            </a:pPr>
            <a:r>
              <a:rPr lang="fr-BE" sz="2000" dirty="0"/>
              <a:t>L’horloge peut être interrompue en cliquant sur “OK”.</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3">
            <a:extLst>
              <a:ext uri="{FF2B5EF4-FFF2-40B4-BE49-F238E27FC236}">
                <a16:creationId xmlns:a16="http://schemas.microsoft.com/office/drawing/2014/main" id="{3A45ADCA-B3AC-4C3B-9273-A788199ADD71}"/>
              </a:ext>
            </a:extLst>
          </p:cNvPr>
          <p:cNvPicPr/>
          <p:nvPr/>
        </p:nvPicPr>
        <p:blipFill rotWithShape="1">
          <a:blip r:embed="rId3">
            <a:extLst>
              <a:ext uri="{28A0092B-C50C-407E-A947-70E740481C1C}">
                <a14:useLocalDpi xmlns:a14="http://schemas.microsoft.com/office/drawing/2010/main" val="0"/>
              </a:ext>
            </a:extLst>
          </a:blip>
          <a:srcRect l="860" t="3822" r="-6" b="12282"/>
          <a:stretch/>
        </p:blipFill>
        <p:spPr bwMode="auto">
          <a:xfrm>
            <a:off x="5847127" y="1270022"/>
            <a:ext cx="6108734" cy="4652606"/>
          </a:xfrm>
          <a:prstGeom prst="rect">
            <a:avLst/>
          </a:prstGeom>
          <a:noFill/>
          <a:ln>
            <a:noFill/>
          </a:ln>
          <a:extLst>
            <a:ext uri="{53640926-AAD7-44d8-BBD7-CCE9431645EC}">
              <a14:shadowObscured xmlns="" xmlns:a14="http://schemas.microsoft.com/office/drawing/2010/main"/>
            </a:ext>
          </a:extLst>
        </p:spPr>
      </p:pic>
      <p:pic>
        <p:nvPicPr>
          <p:cNvPr id="11" name="Image 10">
            <a:extLst>
              <a:ext uri="{FF2B5EF4-FFF2-40B4-BE49-F238E27FC236}">
                <a16:creationId xmlns:a16="http://schemas.microsoft.com/office/drawing/2014/main" id="{DAE40CDA-3486-4BAD-B46C-E0079EDDA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Flèche vers la droite 4"/>
          <p:cNvSpPr/>
          <p:nvPr/>
        </p:nvSpPr>
        <p:spPr>
          <a:xfrm rot="21047716">
            <a:off x="4985840" y="1979637"/>
            <a:ext cx="2933488" cy="79208"/>
          </a:xfrm>
          <a:prstGeom prst="rightArrow">
            <a:avLst/>
          </a:prstGeom>
          <a:solidFill>
            <a:srgbClr val="FF6600"/>
          </a:solidFill>
          <a:ln>
            <a:solidFill>
              <a:srgbClr val="447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pied de page 5">
            <a:extLst>
              <a:ext uri="{FF2B5EF4-FFF2-40B4-BE49-F238E27FC236}">
                <a16:creationId xmlns:a16="http://schemas.microsoft.com/office/drawing/2014/main" id="{DF6E7ADA-3EFD-4329-ACE3-7FF205221756}"/>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348414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A81EBB43-6527-48F0-9C71-662D390672F9}"/>
              </a:ext>
            </a:extLst>
          </p:cNvPr>
          <p:cNvPicPr/>
          <p:nvPr/>
        </p:nvPicPr>
        <p:blipFill rotWithShape="1">
          <a:blip r:embed="rId2">
            <a:extLst>
              <a:ext uri="{28A0092B-C50C-407E-A947-70E740481C1C}">
                <a14:useLocalDpi xmlns:a14="http://schemas.microsoft.com/office/drawing/2010/main" val="0"/>
              </a:ext>
            </a:extLst>
          </a:blip>
          <a:srcRect l="574" t="4014" r="7122" b="29099"/>
          <a:stretch/>
        </p:blipFill>
        <p:spPr bwMode="auto">
          <a:xfrm>
            <a:off x="5847127" y="988955"/>
            <a:ext cx="6110161" cy="3859881"/>
          </a:xfrm>
          <a:prstGeom prst="rect">
            <a:avLst/>
          </a:prstGeom>
          <a:noFill/>
          <a:ln>
            <a:noFill/>
          </a:ln>
          <a:extLst>
            <a:ext uri="{53640926-AAD7-44d8-BBD7-CCE9431645EC}">
              <a14:shadowObscured xmlns="" xmlns:a14="http://schemas.microsoft.com/office/drawing/2010/main"/>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295881"/>
            <a:ext cx="9144000" cy="795268"/>
          </a:xfrm>
        </p:spPr>
        <p:txBody>
          <a:bodyPr>
            <a:normAutofit/>
          </a:bodyPr>
          <a:lstStyle/>
          <a:p>
            <a:r>
              <a:rPr lang="fr-BE" sz="4000" dirty="0">
                <a:latin typeface="+mn-lt"/>
              </a:rPr>
              <a:t>Fin de set</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91529" y="1983615"/>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A la fin du set, dès qu’une équipe atteint 25 points avec 2 points d’écart vous verrez la fenêtre suivante.</a:t>
            </a:r>
          </a:p>
          <a:p>
            <a:pPr marL="342900" indent="-342900" algn="l">
              <a:lnSpc>
                <a:spcPct val="120000"/>
              </a:lnSpc>
              <a:spcBef>
                <a:spcPts val="600"/>
              </a:spcBef>
              <a:buFont typeface="Arial" panose="020B0604020202020204" pitchFamily="34" charset="0"/>
              <a:buChar char="•"/>
            </a:pPr>
            <a:r>
              <a:rPr lang="fr-BE" sz="2000" dirty="0"/>
              <a:t>Après avoir cliqué sur “OK” la fenêtre “MENU” apparaitra.</a:t>
            </a:r>
          </a:p>
          <a:p>
            <a:pPr marL="342900" indent="-342900" algn="l">
              <a:lnSpc>
                <a:spcPct val="120000"/>
              </a:lnSpc>
              <a:spcBef>
                <a:spcPts val="600"/>
              </a:spcBef>
              <a:buFont typeface="Arial" panose="020B0604020202020204" pitchFamily="34" charset="0"/>
              <a:buChar char="•"/>
            </a:pPr>
            <a:r>
              <a:rPr lang="fr-BE" sz="2000" dirty="0"/>
              <a:t>Vous êtes maintenant prêt pour démarrer le deuxième set,</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Afbeelding 16">
            <a:extLst>
              <a:ext uri="{FF2B5EF4-FFF2-40B4-BE49-F238E27FC236}">
                <a16:creationId xmlns:a16="http://schemas.microsoft.com/office/drawing/2014/main" id="{6429E52B-0E95-46C5-9443-B169250C5B1C}"/>
              </a:ext>
            </a:extLst>
          </p:cNvPr>
          <p:cNvPicPr/>
          <p:nvPr/>
        </p:nvPicPr>
        <p:blipFill rotWithShape="1">
          <a:blip r:embed="rId4">
            <a:extLst>
              <a:ext uri="{28A0092B-C50C-407E-A947-70E740481C1C}">
                <a14:useLocalDpi xmlns:a14="http://schemas.microsoft.com/office/drawing/2010/main" val="0"/>
              </a:ext>
            </a:extLst>
          </a:blip>
          <a:srcRect l="144" t="4204"/>
          <a:stretch/>
        </p:blipFill>
        <p:spPr bwMode="auto">
          <a:xfrm>
            <a:off x="5899942" y="1494698"/>
            <a:ext cx="6070089" cy="4374347"/>
          </a:xfrm>
          <a:prstGeom prst="rect">
            <a:avLst/>
          </a:prstGeom>
          <a:noFill/>
          <a:ln>
            <a:noFill/>
          </a:ln>
          <a:extLst>
            <a:ext uri="{53640926-AAD7-44d8-BBD7-CCE9431645EC}">
              <a14:shadowObscured xmlns="" xmlns:a14="http://schemas.microsoft.com/office/drawing/2010/main"/>
            </a:ext>
          </a:extLst>
        </p:spPr>
      </p:pic>
      <p:pic>
        <p:nvPicPr>
          <p:cNvPr id="12" name="Afbeelding 17">
            <a:extLst>
              <a:ext uri="{FF2B5EF4-FFF2-40B4-BE49-F238E27FC236}">
                <a16:creationId xmlns:a16="http://schemas.microsoft.com/office/drawing/2014/main" id="{689CD480-AA31-4DD4-90DD-162EA17A2D15}"/>
              </a:ext>
            </a:extLst>
          </p:cNvPr>
          <p:cNvPicPr/>
          <p:nvPr/>
        </p:nvPicPr>
        <p:blipFill rotWithShape="1">
          <a:blip r:embed="rId5">
            <a:extLst>
              <a:ext uri="{28A0092B-C50C-407E-A947-70E740481C1C}">
                <a14:useLocalDpi xmlns:a14="http://schemas.microsoft.com/office/drawing/2010/main" val="0"/>
              </a:ext>
            </a:extLst>
          </a:blip>
          <a:srcRect l="573" t="3440" r="-5" b="23557"/>
          <a:stretch/>
        </p:blipFill>
        <p:spPr bwMode="auto">
          <a:xfrm>
            <a:off x="5872615" y="1494698"/>
            <a:ext cx="6110160" cy="4976565"/>
          </a:xfrm>
          <a:prstGeom prst="rect">
            <a:avLst/>
          </a:prstGeom>
          <a:noFill/>
          <a:ln>
            <a:noFill/>
          </a:ln>
          <a:extLst>
            <a:ext uri="{53640926-AAD7-44d8-BBD7-CCE9431645EC}">
              <a14:shadowObscured xmlns="" xmlns:a14="http://schemas.microsoft.com/office/drawing/2010/main"/>
            </a:ext>
          </a:extLst>
        </p:spPr>
      </p:pic>
      <p:pic>
        <p:nvPicPr>
          <p:cNvPr id="13" name="Image 12">
            <a:extLst>
              <a:ext uri="{FF2B5EF4-FFF2-40B4-BE49-F238E27FC236}">
                <a16:creationId xmlns:a16="http://schemas.microsoft.com/office/drawing/2014/main" id="{D1F90741-59F6-4AFA-9816-7021168C14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3B97EECB-486A-43E4-9458-2F33D41376EE}"/>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119083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2">
            <a:extLst>
              <a:ext uri="{FF2B5EF4-FFF2-40B4-BE49-F238E27FC236}">
                <a16:creationId xmlns:a16="http://schemas.microsoft.com/office/drawing/2014/main" id="{CC27FACD-A031-499F-9600-C47E7A3B3039}"/>
              </a:ext>
            </a:extLst>
          </p:cNvPr>
          <p:cNvPicPr>
            <a:picLocks noChangeAspect="1"/>
          </p:cNvPicPr>
          <p:nvPr/>
        </p:nvPicPr>
        <p:blipFill>
          <a:blip r:embed="rId2"/>
          <a:stretch>
            <a:fillRect/>
          </a:stretch>
        </p:blipFill>
        <p:spPr>
          <a:xfrm>
            <a:off x="6153037" y="1187316"/>
            <a:ext cx="5849922" cy="5034190"/>
          </a:xfrm>
          <a:prstGeom prst="rect">
            <a:avLst/>
          </a:prstGeom>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248140"/>
            <a:ext cx="9144000" cy="795268"/>
          </a:xfrm>
        </p:spPr>
        <p:txBody>
          <a:bodyPr>
            <a:normAutofit/>
          </a:bodyPr>
          <a:lstStyle/>
          <a:p>
            <a:r>
              <a:rPr lang="fr-BE" sz="4000" dirty="0">
                <a:latin typeface="+mn-lt"/>
              </a:rPr>
              <a:t>Début de set 2</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06120" y="1534849"/>
            <a:ext cx="5522752" cy="4311942"/>
          </a:xfrm>
        </p:spPr>
        <p:txBody>
          <a:bodyPr>
            <a:normAutofit fontScale="70000" lnSpcReduction="20000"/>
          </a:bodyPr>
          <a:lstStyle/>
          <a:p>
            <a:pPr marL="342900" indent="-342900" algn="l">
              <a:lnSpc>
                <a:spcPct val="120000"/>
              </a:lnSpc>
              <a:spcBef>
                <a:spcPts val="600"/>
              </a:spcBef>
              <a:buFont typeface="Arial" panose="020B0604020202020204" pitchFamily="34" charset="0"/>
              <a:buChar char="•"/>
            </a:pPr>
            <a:r>
              <a:rPr lang="fr-BE" dirty="0"/>
              <a:t>Lorsque vous cliquez sur “START SET 2” dans le menu principal, vous obtenez la fenêtre suivante. Choisissez l’équipe à configurer.</a:t>
            </a:r>
          </a:p>
          <a:p>
            <a:pPr marL="342900" indent="-342900" algn="l">
              <a:lnSpc>
                <a:spcPct val="120000"/>
              </a:lnSpc>
              <a:spcBef>
                <a:spcPts val="600"/>
              </a:spcBef>
              <a:buFont typeface="Arial" panose="020B0604020202020204" pitchFamily="34" charset="0"/>
              <a:buChar char="•"/>
            </a:pPr>
            <a:r>
              <a:rPr lang="fr-BE" dirty="0"/>
              <a:t>Si la rotation reste la même que pour le set 1, cliquez simplement sur “OK”.</a:t>
            </a:r>
          </a:p>
          <a:p>
            <a:pPr marL="342900" indent="-342900" algn="l">
              <a:lnSpc>
                <a:spcPct val="120000"/>
              </a:lnSpc>
              <a:spcBef>
                <a:spcPts val="600"/>
              </a:spcBef>
              <a:buFont typeface="Arial" panose="020B0604020202020204" pitchFamily="34" charset="0"/>
              <a:buChar char="•"/>
            </a:pPr>
            <a:r>
              <a:rPr lang="fr-BE" dirty="0"/>
              <a:t>Si la rotation est décalée, utilisez les flèches bleues.</a:t>
            </a:r>
          </a:p>
          <a:p>
            <a:pPr marL="342900" indent="-342900" algn="l">
              <a:lnSpc>
                <a:spcPct val="120000"/>
              </a:lnSpc>
              <a:spcBef>
                <a:spcPts val="600"/>
              </a:spcBef>
              <a:buFont typeface="Arial" panose="020B0604020202020204" pitchFamily="34" charset="0"/>
              <a:buChar char="•"/>
            </a:pPr>
            <a:r>
              <a:rPr lang="fr-BE" dirty="0"/>
              <a:t>Si vous n’êtes pas certain de vos rotations, appuyez sur “Clear” et revenez à vos compositions de rotations.</a:t>
            </a:r>
          </a:p>
          <a:p>
            <a:pPr marL="342900" indent="-342900" algn="l">
              <a:lnSpc>
                <a:spcPct val="120000"/>
              </a:lnSpc>
              <a:spcBef>
                <a:spcPts val="600"/>
              </a:spcBef>
              <a:buFont typeface="Arial" panose="020B0604020202020204" pitchFamily="34" charset="0"/>
              <a:buChar char="•"/>
            </a:pPr>
            <a:r>
              <a:rPr lang="fr-BE" dirty="0"/>
              <a:t>Le moyen le plus simple pour encoder les rotations est le “QUICK PICK” </a:t>
            </a:r>
          </a:p>
          <a:p>
            <a:pPr marL="342900" indent="-342900" algn="l">
              <a:lnSpc>
                <a:spcPct val="120000"/>
              </a:lnSpc>
              <a:spcBef>
                <a:spcPts val="600"/>
              </a:spcBef>
              <a:buFont typeface="Arial" panose="020B0604020202020204" pitchFamily="34" charset="0"/>
              <a:buChar char="•"/>
            </a:pPr>
            <a:r>
              <a:rPr lang="fr-BE" dirty="0"/>
              <a:t>Confirmez de nouveau vos rotations en cliquant sur “OK”.</a:t>
            </a:r>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7">
            <a:extLst>
              <a:ext uri="{FF2B5EF4-FFF2-40B4-BE49-F238E27FC236}">
                <a16:creationId xmlns:a16="http://schemas.microsoft.com/office/drawing/2014/main" id="{4D74F094-322B-44F2-B334-B2C7F8CF1E2A}"/>
              </a:ext>
            </a:extLst>
          </p:cNvPr>
          <p:cNvPicPr/>
          <p:nvPr/>
        </p:nvPicPr>
        <p:blipFill rotWithShape="1">
          <a:blip r:embed="rId4">
            <a:extLst>
              <a:ext uri="{28A0092B-C50C-407E-A947-70E740481C1C}">
                <a14:useLocalDpi xmlns:a14="http://schemas.microsoft.com/office/drawing/2010/main" val="0"/>
              </a:ext>
            </a:extLst>
          </a:blip>
          <a:srcRect l="331" t="3968" r="793" b="29233"/>
          <a:stretch/>
        </p:blipFill>
        <p:spPr bwMode="auto">
          <a:xfrm>
            <a:off x="6153037" y="1206232"/>
            <a:ext cx="5602535" cy="5250857"/>
          </a:xfrm>
          <a:prstGeom prst="rect">
            <a:avLst/>
          </a:prstGeom>
          <a:noFill/>
          <a:ln>
            <a:noFill/>
          </a:ln>
          <a:extLst>
            <a:ext uri="{53640926-AAD7-44d8-BBD7-CCE9431645EC}">
              <a14:shadowObscured xmlns="" xmlns:a14="http://schemas.microsoft.com/office/drawing/2010/main"/>
            </a:ext>
          </a:extLst>
        </p:spPr>
      </p:pic>
      <p:pic>
        <p:nvPicPr>
          <p:cNvPr id="13" name="Image 12">
            <a:extLst>
              <a:ext uri="{FF2B5EF4-FFF2-40B4-BE49-F238E27FC236}">
                <a16:creationId xmlns:a16="http://schemas.microsoft.com/office/drawing/2014/main" id="{99FF76E4-7171-4F48-AED1-7E5AD52C50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6936DEE9-3D2F-402F-A753-310597066FD8}"/>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130985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33550" y="181302"/>
            <a:ext cx="9144000" cy="795268"/>
          </a:xfrm>
        </p:spPr>
        <p:txBody>
          <a:bodyPr>
            <a:normAutofit/>
          </a:bodyPr>
          <a:lstStyle/>
          <a:p>
            <a:r>
              <a:rPr lang="fr-BE" sz="4000" dirty="0">
                <a:latin typeface="+mn-lt"/>
              </a:rPr>
              <a:t>Set 5</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13577" y="1384545"/>
            <a:ext cx="10964846" cy="3574088"/>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Attention, pour le 5° set, il y a de nouveau un toss.</a:t>
            </a:r>
          </a:p>
          <a:p>
            <a:pPr marL="342900" indent="-342900" algn="l">
              <a:lnSpc>
                <a:spcPct val="120000"/>
              </a:lnSpc>
              <a:spcBef>
                <a:spcPts val="600"/>
              </a:spcBef>
              <a:buFont typeface="Arial" panose="020B0604020202020204" pitchFamily="34" charset="0"/>
              <a:buChar char="•"/>
            </a:pPr>
            <a:r>
              <a:rPr lang="fr-BE" sz="2000" dirty="0"/>
              <a:t>Vous devez encoder le résultat du toss comme avant le début du premier set,</a:t>
            </a:r>
          </a:p>
          <a:p>
            <a:pPr marL="342900" indent="-342900" algn="l">
              <a:lnSpc>
                <a:spcPct val="120000"/>
              </a:lnSpc>
              <a:spcBef>
                <a:spcPts val="600"/>
              </a:spcBef>
              <a:buFont typeface="Arial" panose="020B0604020202020204" pitchFamily="34" charset="0"/>
              <a:buChar char="•"/>
            </a:pPr>
            <a:r>
              <a:rPr lang="fr-BE" sz="2000" dirty="0"/>
              <a:t>Vous indiquez le choix de l’équipe qui joue à domicile, service (SERVE) ou réception (RECEIVE) ainsi que le côté attribué (SIDE A ou B).</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7" name="Afbeelding 8">
            <a:extLst>
              <a:ext uri="{FF2B5EF4-FFF2-40B4-BE49-F238E27FC236}">
                <a16:creationId xmlns:a16="http://schemas.microsoft.com/office/drawing/2014/main" id="{7A003473-D06B-4653-8298-5670D1174C51}"/>
              </a:ext>
            </a:extLst>
          </p:cNvPr>
          <p:cNvPicPr/>
          <p:nvPr/>
        </p:nvPicPr>
        <p:blipFill rotWithShape="1">
          <a:blip r:embed="rId4">
            <a:extLst>
              <a:ext uri="{28A0092B-C50C-407E-A947-70E740481C1C}">
                <a14:useLocalDpi xmlns:a14="http://schemas.microsoft.com/office/drawing/2010/main" val="0"/>
              </a:ext>
            </a:extLst>
          </a:blip>
          <a:srcRect l="496" t="3968" r="794" b="48413"/>
          <a:stretch/>
        </p:blipFill>
        <p:spPr bwMode="auto">
          <a:xfrm>
            <a:off x="2197174" y="3541267"/>
            <a:ext cx="7797651" cy="2513385"/>
          </a:xfrm>
          <a:prstGeom prst="rect">
            <a:avLst/>
          </a:prstGeom>
          <a:noFill/>
          <a:ln>
            <a:noFill/>
          </a:ln>
          <a:extLst>
            <a:ext uri="{53640926-AAD7-44d8-BBD7-CCE9431645EC}">
              <a14:shadowObscured xmlns:a14="http://schemas.microsoft.com/office/drawing/2010/main" xmlns=""/>
            </a:ext>
          </a:extLst>
        </p:spPr>
      </p:pic>
      <p:sp>
        <p:nvSpPr>
          <p:cNvPr id="5" name="Espace réservé du pied de page 4">
            <a:extLst>
              <a:ext uri="{FF2B5EF4-FFF2-40B4-BE49-F238E27FC236}">
                <a16:creationId xmlns:a16="http://schemas.microsoft.com/office/drawing/2014/main" id="{809B5773-9E53-4B2F-B34D-CCDE6D7241E6}"/>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111801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133561"/>
            <a:ext cx="9144000" cy="795268"/>
          </a:xfrm>
        </p:spPr>
        <p:txBody>
          <a:bodyPr>
            <a:normAutofit/>
          </a:bodyPr>
          <a:lstStyle/>
          <a:p>
            <a:r>
              <a:rPr lang="fr-BE" sz="4000" dirty="0">
                <a:latin typeface="+mn-lt"/>
              </a:rPr>
              <a:t>Set 5</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13578" y="1384544"/>
            <a:ext cx="6030504" cy="4236079"/>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Vous voyez ici, les formations de départ du cinquième set,</a:t>
            </a:r>
          </a:p>
          <a:p>
            <a:pPr marL="342900" indent="-342900" algn="l">
              <a:lnSpc>
                <a:spcPct val="120000"/>
              </a:lnSpc>
              <a:spcBef>
                <a:spcPts val="600"/>
              </a:spcBef>
              <a:buFont typeface="Arial" panose="020B0604020202020204" pitchFamily="34" charset="0"/>
              <a:buChar char="•"/>
            </a:pPr>
            <a:r>
              <a:rPr lang="fr-BE" sz="2000" dirty="0"/>
              <a:t>Nous marquons jusqu’à ce que l’une des équipes atteignent le score de 8 points.</a:t>
            </a:r>
          </a:p>
          <a:p>
            <a:pPr marL="342900" indent="-342900" algn="l">
              <a:lnSpc>
                <a:spcPct val="120000"/>
              </a:lnSpc>
              <a:spcBef>
                <a:spcPts val="600"/>
              </a:spcBef>
              <a:buFont typeface="Arial" panose="020B0604020202020204" pitchFamily="34" charset="0"/>
              <a:buChar char="•"/>
            </a:pPr>
            <a:r>
              <a:rPr lang="fr-BE" sz="2000" dirty="0"/>
              <a:t>Nous voyons l’écran changer (Players swap sides)</a:t>
            </a:r>
          </a:p>
          <a:p>
            <a:pPr marL="342900" indent="-342900" algn="l">
              <a:lnSpc>
                <a:spcPct val="120000"/>
              </a:lnSpc>
              <a:spcBef>
                <a:spcPts val="600"/>
              </a:spcBef>
              <a:buFont typeface="Arial" panose="020B0604020202020204" pitchFamily="34" charset="0"/>
              <a:buChar char="•"/>
            </a:pPr>
            <a:r>
              <a:rPr lang="fr-BE" sz="2000" dirty="0"/>
              <a:t>Cliquez sur “OK”,</a:t>
            </a:r>
          </a:p>
          <a:p>
            <a:pPr marL="342900" indent="-342900" algn="l">
              <a:lnSpc>
                <a:spcPct val="120000"/>
              </a:lnSpc>
              <a:spcBef>
                <a:spcPts val="600"/>
              </a:spcBef>
              <a:buFont typeface="Arial" panose="020B0604020202020204" pitchFamily="34" charset="0"/>
              <a:buChar char="•"/>
            </a:pPr>
            <a:r>
              <a:rPr lang="fr-BE" sz="2000" dirty="0"/>
              <a:t>Les équipes ont changé de côté, les scores ont aussi été adaptés.</a:t>
            </a:r>
          </a:p>
          <a:p>
            <a:pPr marL="342900" indent="-342900" algn="l">
              <a:lnSpc>
                <a:spcPct val="120000"/>
              </a:lnSpc>
              <a:spcBef>
                <a:spcPts val="600"/>
              </a:spcBef>
              <a:buFont typeface="Arial" panose="020B0604020202020204" pitchFamily="34" charset="0"/>
              <a:buChar char="•"/>
            </a:pPr>
            <a:r>
              <a:rPr lang="fr-BE" sz="2000" dirty="0"/>
              <a:t>Continuez à marquer jusqu’à la fin du set (15 points avec deux points d’écart).</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9" name="Afbeelding 14">
            <a:extLst>
              <a:ext uri="{FF2B5EF4-FFF2-40B4-BE49-F238E27FC236}">
                <a16:creationId xmlns:a16="http://schemas.microsoft.com/office/drawing/2014/main" id="{A79BC30F-0E0A-43F8-8BC2-9622CFED36E9}"/>
              </a:ext>
            </a:extLst>
          </p:cNvPr>
          <p:cNvPicPr/>
          <p:nvPr/>
        </p:nvPicPr>
        <p:blipFill rotWithShape="1">
          <a:blip r:embed="rId4">
            <a:extLst>
              <a:ext uri="{28A0092B-C50C-407E-A947-70E740481C1C}">
                <a14:useLocalDpi xmlns:a14="http://schemas.microsoft.com/office/drawing/2010/main" val="0"/>
              </a:ext>
            </a:extLst>
          </a:blip>
          <a:srcRect l="144" t="2677" r="-908" b="13235"/>
          <a:stretch/>
        </p:blipFill>
        <p:spPr bwMode="auto">
          <a:xfrm>
            <a:off x="6535024" y="1384545"/>
            <a:ext cx="5352176" cy="4971806"/>
          </a:xfrm>
          <a:prstGeom prst="rect">
            <a:avLst/>
          </a:prstGeom>
          <a:noFill/>
          <a:ln>
            <a:noFill/>
          </a:ln>
          <a:extLst>
            <a:ext uri="{53640926-AAD7-44d8-BBD7-CCE9431645EC}">
              <a14:shadowObscured xmlns:a14="http://schemas.microsoft.com/office/drawing/2010/main" xmlns=""/>
            </a:ext>
          </a:extLst>
        </p:spPr>
      </p:pic>
      <p:pic>
        <p:nvPicPr>
          <p:cNvPr id="8" name="Afbeelding 13">
            <a:extLst>
              <a:ext uri="{FF2B5EF4-FFF2-40B4-BE49-F238E27FC236}">
                <a16:creationId xmlns:a16="http://schemas.microsoft.com/office/drawing/2014/main" id="{073367BB-9465-48F1-8133-49BCDC6D6BC2}"/>
              </a:ext>
            </a:extLst>
          </p:cNvPr>
          <p:cNvPicPr/>
          <p:nvPr/>
        </p:nvPicPr>
        <p:blipFill rotWithShape="1">
          <a:blip r:embed="rId5">
            <a:extLst>
              <a:ext uri="{28A0092B-C50C-407E-A947-70E740481C1C}">
                <a14:useLocalDpi xmlns:a14="http://schemas.microsoft.com/office/drawing/2010/main" val="0"/>
              </a:ext>
            </a:extLst>
          </a:blip>
          <a:srcRect l="431" t="3439" r="1672" b="33684"/>
          <a:stretch/>
        </p:blipFill>
        <p:spPr bwMode="auto">
          <a:xfrm>
            <a:off x="6375633" y="1384543"/>
            <a:ext cx="5570290" cy="4783442"/>
          </a:xfrm>
          <a:prstGeom prst="rect">
            <a:avLst/>
          </a:prstGeom>
          <a:noFill/>
          <a:ln>
            <a:noFill/>
          </a:ln>
          <a:extLst>
            <a:ext uri="{53640926-AAD7-44d8-BBD7-CCE9431645EC}">
              <a14:shadowObscured xmlns:a14="http://schemas.microsoft.com/office/drawing/2010/main" xmlns=""/>
            </a:ext>
          </a:extLst>
        </p:spPr>
      </p:pic>
      <p:sp>
        <p:nvSpPr>
          <p:cNvPr id="5" name="ZoneTexte 4"/>
          <p:cNvSpPr txBox="1"/>
          <p:nvPr/>
        </p:nvSpPr>
        <p:spPr>
          <a:xfrm>
            <a:off x="8198813" y="4921418"/>
            <a:ext cx="1878339" cy="276999"/>
          </a:xfrm>
          <a:prstGeom prst="rect">
            <a:avLst/>
          </a:prstGeom>
          <a:noFill/>
        </p:spPr>
        <p:txBody>
          <a:bodyPr wrap="none" rtlCol="0">
            <a:spAutoFit/>
          </a:bodyPr>
          <a:lstStyle/>
          <a:p>
            <a:r>
              <a:rPr lang="fr-FR" sz="1200" dirty="0"/>
              <a:t>(Joueurs changent de côté)</a:t>
            </a:r>
          </a:p>
        </p:txBody>
      </p:sp>
      <p:sp>
        <p:nvSpPr>
          <p:cNvPr id="7" name="Espace réservé du pied de page 6">
            <a:extLst>
              <a:ext uri="{FF2B5EF4-FFF2-40B4-BE49-F238E27FC236}">
                <a16:creationId xmlns:a16="http://schemas.microsoft.com/office/drawing/2014/main" id="{4BB39593-4926-486F-AF82-C7AEA4D280E7}"/>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29867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04902" y="209947"/>
            <a:ext cx="9144000" cy="795268"/>
          </a:xfrm>
        </p:spPr>
        <p:txBody>
          <a:bodyPr>
            <a:normAutofit/>
          </a:bodyPr>
          <a:lstStyle/>
          <a:p>
            <a:r>
              <a:rPr lang="fr-BE" sz="4000" dirty="0">
                <a:latin typeface="+mn-lt"/>
              </a:rPr>
              <a:t>Fin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2255016"/>
            <a:ext cx="5050605" cy="1484491"/>
          </a:xfrm>
        </p:spPr>
        <p:txBody>
          <a:bodyPr>
            <a:normAutofit/>
          </a:bodyPr>
          <a:lstStyle/>
          <a:p>
            <a:pPr marL="342900" indent="-342900" algn="l">
              <a:buFont typeface="Arial" panose="020B0604020202020204" pitchFamily="34" charset="0"/>
              <a:buChar char="•"/>
            </a:pPr>
            <a:r>
              <a:rPr lang="fr-BE" sz="2000" dirty="0"/>
              <a:t>A la fin de la rencontre, vous verrez les résultats du match.</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1" name="Afbeelding 15">
            <a:extLst>
              <a:ext uri="{FF2B5EF4-FFF2-40B4-BE49-F238E27FC236}">
                <a16:creationId xmlns:a16="http://schemas.microsoft.com/office/drawing/2014/main" id="{7268EE31-ACE3-4DD6-B4F5-E612D0C18ABB}"/>
              </a:ext>
            </a:extLst>
          </p:cNvPr>
          <p:cNvPicPr/>
          <p:nvPr/>
        </p:nvPicPr>
        <p:blipFill rotWithShape="1">
          <a:blip r:embed="rId4">
            <a:extLst>
              <a:ext uri="{28A0092B-C50C-407E-A947-70E740481C1C}">
                <a14:useLocalDpi xmlns:a14="http://schemas.microsoft.com/office/drawing/2010/main" val="0"/>
              </a:ext>
            </a:extLst>
          </a:blip>
          <a:srcRect l="144" t="3822"/>
          <a:stretch/>
        </p:blipFill>
        <p:spPr bwMode="auto">
          <a:xfrm>
            <a:off x="5360565" y="1196179"/>
            <a:ext cx="6526635" cy="5160171"/>
          </a:xfrm>
          <a:prstGeom prst="rect">
            <a:avLst/>
          </a:prstGeom>
          <a:noFill/>
          <a:ln>
            <a:noFill/>
          </a:ln>
          <a:extLst>
            <a:ext uri="{53640926-AAD7-44d8-BBD7-CCE9431645EC}">
              <a14:shadowObscured xmlns="" xmlns:a14="http://schemas.microsoft.com/office/drawing/2010/main"/>
            </a:ext>
          </a:extLst>
        </p:spPr>
      </p:pic>
      <p:sp>
        <p:nvSpPr>
          <p:cNvPr id="5" name="Espace réservé du pied de page 4">
            <a:extLst>
              <a:ext uri="{FF2B5EF4-FFF2-40B4-BE49-F238E27FC236}">
                <a16:creationId xmlns:a16="http://schemas.microsoft.com/office/drawing/2014/main" id="{FED89D03-BA88-44B7-84C1-BF0D3F5FEFE5}"/>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640837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33550" y="209946"/>
            <a:ext cx="9144000" cy="795268"/>
          </a:xfrm>
        </p:spPr>
        <p:txBody>
          <a:bodyPr>
            <a:normAutofit/>
          </a:bodyPr>
          <a:lstStyle/>
          <a:p>
            <a:r>
              <a:rPr lang="fr-BE" sz="4000" dirty="0">
                <a:latin typeface="+mn-lt"/>
              </a:rPr>
              <a:t>Clôture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988191"/>
            <a:ext cx="10733450" cy="3825379"/>
          </a:xfrm>
        </p:spPr>
        <p:txBody>
          <a:bodyPr>
            <a:normAutofit/>
          </a:bodyPr>
          <a:lstStyle/>
          <a:p>
            <a:r>
              <a:rPr lang="fr-BE" sz="4400" dirty="0">
                <a:solidFill>
                  <a:srgbClr val="FF0000"/>
                </a:solidFill>
              </a:rPr>
              <a:t>!!! ATTENTION !!!</a:t>
            </a:r>
          </a:p>
          <a:p>
            <a:r>
              <a:rPr lang="fr-BE" sz="4000" dirty="0"/>
              <a:t>Ne pas oublier d’encoder le résultat de la rencontre réserve</a:t>
            </a:r>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8E86B359-424D-4409-8965-5EDF4DDFE145}"/>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3759153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33550" y="209946"/>
            <a:ext cx="9144000" cy="795268"/>
          </a:xfrm>
        </p:spPr>
        <p:txBody>
          <a:bodyPr>
            <a:normAutofit/>
          </a:bodyPr>
          <a:lstStyle/>
          <a:p>
            <a:r>
              <a:rPr lang="fr-BE" sz="4000" dirty="0">
                <a:latin typeface="+mn-lt"/>
              </a:rPr>
              <a:t>Clôture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142165"/>
            <a:ext cx="10733450" cy="4671406"/>
          </a:xfrm>
        </p:spPr>
        <p:txBody>
          <a:bodyPr>
            <a:normAutofit/>
          </a:bodyPr>
          <a:lstStyle/>
          <a:p>
            <a:pPr marL="342900" indent="-342900" algn="l">
              <a:buFont typeface="Arial" panose="020B0604020202020204" pitchFamily="34" charset="0"/>
              <a:buChar char="•"/>
            </a:pPr>
            <a:r>
              <a:rPr lang="fr-BE" sz="2000" dirty="0"/>
              <a:t>Sélectionner l’onglet </a:t>
            </a:r>
            <a:r>
              <a:rPr lang="fr-BE" sz="2000" u="sng" dirty="0"/>
              <a:t>"Reserve Match Results" </a:t>
            </a:r>
            <a:r>
              <a:rPr lang="fr-BE" sz="2000" dirty="0"/>
              <a:t>et encoder le résultat du match réserve,</a:t>
            </a:r>
          </a:p>
          <a:p>
            <a:pPr algn="l"/>
            <a:endParaRPr lang="fr-BE" sz="4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7" name="Image 6">
            <a:extLst>
              <a:ext uri="{FF2B5EF4-FFF2-40B4-BE49-F238E27FC236}">
                <a16:creationId xmlns:a16="http://schemas.microsoft.com/office/drawing/2014/main" id="{81B5D9C8-7B27-44B9-8ED3-67C0014E2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692" y="1820805"/>
            <a:ext cx="7668000" cy="3828143"/>
          </a:xfrm>
          <a:prstGeom prst="rect">
            <a:avLst/>
          </a:prstGeom>
        </p:spPr>
      </p:pic>
      <p:cxnSp>
        <p:nvCxnSpPr>
          <p:cNvPr id="8" name="Connecteur droit avec flèche 7">
            <a:extLst>
              <a:ext uri="{FF2B5EF4-FFF2-40B4-BE49-F238E27FC236}">
                <a16:creationId xmlns:a16="http://schemas.microsoft.com/office/drawing/2014/main" id="{EB193970-276C-41AB-99A2-7C520A36651B}"/>
              </a:ext>
            </a:extLst>
          </p:cNvPr>
          <p:cNvCxnSpPr/>
          <p:nvPr/>
        </p:nvCxnSpPr>
        <p:spPr>
          <a:xfrm>
            <a:off x="4563611" y="1442906"/>
            <a:ext cx="981512" cy="234052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5" name="Espace réservé du pied de page 4">
            <a:extLst>
              <a:ext uri="{FF2B5EF4-FFF2-40B4-BE49-F238E27FC236}">
                <a16:creationId xmlns:a16="http://schemas.microsoft.com/office/drawing/2014/main" id="{92BFF119-00C5-4B15-8FF7-5F3FD5074628}"/>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1339459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238591"/>
            <a:ext cx="9144000" cy="795268"/>
          </a:xfrm>
        </p:spPr>
        <p:txBody>
          <a:bodyPr>
            <a:normAutofit/>
          </a:bodyPr>
          <a:lstStyle/>
          <a:p>
            <a:r>
              <a:rPr lang="fr-BE" sz="4000" dirty="0">
                <a:latin typeface="+mn-lt"/>
              </a:rPr>
              <a:t>Clôture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258349"/>
            <a:ext cx="5050605" cy="4555221"/>
          </a:xfrm>
        </p:spPr>
        <p:txBody>
          <a:bodyPr>
            <a:normAutofit/>
          </a:bodyPr>
          <a:lstStyle/>
          <a:p>
            <a:pPr marL="457200" indent="-457200" algn="l">
              <a:lnSpc>
                <a:spcPct val="120000"/>
              </a:lnSpc>
              <a:spcBef>
                <a:spcPts val="600"/>
              </a:spcBef>
              <a:buFont typeface="Arial" panose="020B0604020202020204" pitchFamily="34" charset="0"/>
              <a:buChar char="•"/>
            </a:pPr>
            <a:r>
              <a:rPr lang="fr-BE" sz="2000" dirty="0"/>
              <a:t>Accédez à l’écran d’accueil</a:t>
            </a:r>
          </a:p>
          <a:p>
            <a:pPr marL="457200" indent="-457200" algn="l">
              <a:lnSpc>
                <a:spcPct val="120000"/>
              </a:lnSpc>
              <a:spcBef>
                <a:spcPts val="600"/>
              </a:spcBef>
              <a:buFont typeface="Arial" panose="020B0604020202020204" pitchFamily="34" charset="0"/>
              <a:buChar char="•"/>
            </a:pPr>
            <a:r>
              <a:rPr lang="fr-BE" sz="2000" dirty="0"/>
              <a:t>Cliquez sur “RESULTS”,</a:t>
            </a:r>
          </a:p>
          <a:p>
            <a:pPr marL="342900" indent="-342900" algn="l">
              <a:buFont typeface="Arial" panose="020B0604020202020204" pitchFamily="34" charset="0"/>
              <a:buChar char="•"/>
            </a:pPr>
            <a:r>
              <a:rPr lang="fr-BE" sz="2000" dirty="0"/>
              <a:t>Vous pouvez maintenant voir toute la feuille de match,</a:t>
            </a:r>
          </a:p>
          <a:p>
            <a:pPr marL="342900" lvl="0" indent="-342900" algn="l">
              <a:buFont typeface="Arial" panose="020B0604020202020204" pitchFamily="34" charset="0"/>
              <a:buChar char="•"/>
            </a:pPr>
            <a:r>
              <a:rPr lang="fr-BE" sz="2000" dirty="0"/>
              <a:t>“ROSTER”: affiche la liste des joueurs.</a:t>
            </a:r>
          </a:p>
          <a:p>
            <a:pPr marL="342900" lvl="0" indent="-342900" algn="l">
              <a:buFont typeface="Arial" panose="020B0604020202020204" pitchFamily="34" charset="0"/>
              <a:buChar char="•"/>
            </a:pPr>
            <a:r>
              <a:rPr lang="fr-BE" sz="2000" dirty="0"/>
              <a:t>“RESULTS”: l’écran des résultats.</a:t>
            </a:r>
          </a:p>
          <a:p>
            <a:pPr marL="342900" lvl="0" indent="-342900" algn="l">
              <a:buFont typeface="Arial" panose="020B0604020202020204" pitchFamily="34" charset="0"/>
              <a:buChar char="•"/>
            </a:pPr>
            <a:r>
              <a:rPr lang="fr-BE" sz="2000" dirty="0"/>
              <a:t>“SANCTIONS”: l’écran avec les sanctions (cartes jaunes et rouges).</a:t>
            </a:r>
          </a:p>
          <a:p>
            <a:pPr marL="342900" lvl="0" indent="-342900" algn="l">
              <a:buFont typeface="Arial" panose="020B0604020202020204" pitchFamily="34" charset="0"/>
              <a:buChar char="•"/>
            </a:pPr>
            <a:r>
              <a:rPr lang="fr-BE" sz="2000" dirty="0"/>
              <a:t>Par set, vous pouvez consulter la feuille de match.</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8" name="Afbeelding 12">
            <a:extLst>
              <a:ext uri="{FF2B5EF4-FFF2-40B4-BE49-F238E27FC236}">
                <a16:creationId xmlns:a16="http://schemas.microsoft.com/office/drawing/2014/main" id="{595C23A6-23FA-46F2-AA7E-0B5BA752F443}"/>
              </a:ext>
            </a:extLst>
          </p:cNvPr>
          <p:cNvPicPr/>
          <p:nvPr/>
        </p:nvPicPr>
        <p:blipFill rotWithShape="1">
          <a:blip r:embed="rId4">
            <a:extLst>
              <a:ext uri="{28A0092B-C50C-407E-A947-70E740481C1C}">
                <a14:useLocalDpi xmlns:a14="http://schemas.microsoft.com/office/drawing/2010/main" val="0"/>
              </a:ext>
            </a:extLst>
          </a:blip>
          <a:srcRect l="1" t="2294" r="812" b="25466"/>
          <a:stretch/>
        </p:blipFill>
        <p:spPr bwMode="auto">
          <a:xfrm>
            <a:off x="5528345" y="1258349"/>
            <a:ext cx="6467912" cy="4732876"/>
          </a:xfrm>
          <a:prstGeom prst="rect">
            <a:avLst/>
          </a:prstGeom>
          <a:noFill/>
          <a:ln>
            <a:noFill/>
          </a:ln>
          <a:extLst>
            <a:ext uri="{53640926-AAD7-44d8-BBD7-CCE9431645EC}">
              <a14:shadowObscured xmlns="" xmlns:a14="http://schemas.microsoft.com/office/drawing/2010/main"/>
            </a:ext>
          </a:extLst>
        </p:spPr>
      </p:pic>
      <p:pic>
        <p:nvPicPr>
          <p:cNvPr id="9" name="Afbeelding 13">
            <a:extLst>
              <a:ext uri="{FF2B5EF4-FFF2-40B4-BE49-F238E27FC236}">
                <a16:creationId xmlns:a16="http://schemas.microsoft.com/office/drawing/2014/main" id="{897F9CA5-4CC9-4C33-8651-E4C9D51F668F}"/>
              </a:ext>
            </a:extLst>
          </p:cNvPr>
          <p:cNvPicPr/>
          <p:nvPr/>
        </p:nvPicPr>
        <p:blipFill rotWithShape="1">
          <a:blip r:embed="rId5">
            <a:extLst>
              <a:ext uri="{28A0092B-C50C-407E-A947-70E740481C1C}">
                <a14:useLocalDpi xmlns:a14="http://schemas.microsoft.com/office/drawing/2010/main" val="0"/>
              </a:ext>
            </a:extLst>
          </a:blip>
          <a:srcRect l="717" t="3439"/>
          <a:stretch/>
        </p:blipFill>
        <p:spPr bwMode="auto">
          <a:xfrm>
            <a:off x="5528345" y="1258349"/>
            <a:ext cx="6533409" cy="5098001"/>
          </a:xfrm>
          <a:prstGeom prst="rect">
            <a:avLst/>
          </a:prstGeom>
          <a:noFill/>
          <a:ln>
            <a:noFill/>
          </a:ln>
          <a:extLst>
            <a:ext uri="{53640926-AAD7-44d8-BBD7-CCE9431645EC}">
              <a14:shadowObscured xmlns="" xmlns:a14="http://schemas.microsoft.com/office/drawing/2010/main"/>
            </a:ext>
          </a:extLst>
        </p:spPr>
      </p:pic>
      <p:sp>
        <p:nvSpPr>
          <p:cNvPr id="5" name="Espace réservé du pied de page 4">
            <a:extLst>
              <a:ext uri="{FF2B5EF4-FFF2-40B4-BE49-F238E27FC236}">
                <a16:creationId xmlns:a16="http://schemas.microsoft.com/office/drawing/2014/main" id="{5D40DCED-6AFC-4EDC-867A-C7238DFB67B6}"/>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88333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522C8-FC5C-4B75-8D9E-FA28E8BADAD9}"/>
              </a:ext>
            </a:extLst>
          </p:cNvPr>
          <p:cNvSpPr>
            <a:spLocks noGrp="1"/>
          </p:cNvSpPr>
          <p:nvPr>
            <p:ph type="ctrTitle"/>
          </p:nvPr>
        </p:nvSpPr>
        <p:spPr>
          <a:xfrm>
            <a:off x="1524000" y="4198775"/>
            <a:ext cx="9144000" cy="1681907"/>
          </a:xfrm>
        </p:spPr>
        <p:txBody>
          <a:bodyPr>
            <a:normAutofit/>
          </a:bodyPr>
          <a:lstStyle/>
          <a:p>
            <a:pPr algn="ctr"/>
            <a:r>
              <a:rPr lang="fr-BE" sz="3600" dirty="0">
                <a:latin typeface="+mn-lt"/>
              </a:rPr>
              <a:t>CETTE APPLICATION NE FONCTIONNE QUE SUR</a:t>
            </a:r>
            <a:br>
              <a:rPr lang="fr-BE" sz="3600" dirty="0">
                <a:latin typeface="+mn-lt"/>
              </a:rPr>
            </a:br>
            <a:r>
              <a:rPr lang="fr-BE" sz="3600" dirty="0">
                <a:latin typeface="+mn-lt"/>
              </a:rPr>
              <a:t>TABLETTE </a:t>
            </a:r>
            <a:r>
              <a:rPr lang="fr-BE" sz="3600" u="sng" dirty="0">
                <a:latin typeface="+mn-lt"/>
              </a:rPr>
              <a:t>ANDROÏD</a:t>
            </a:r>
            <a:r>
              <a:rPr lang="fr-BE" sz="3600" dirty="0">
                <a:latin typeface="+mn-lt"/>
              </a:rPr>
              <a:t> OU PC AVEC EMULATEUR</a:t>
            </a:r>
            <a:br>
              <a:rPr lang="fr-BE" sz="3600" dirty="0">
                <a:latin typeface="+mn-lt"/>
              </a:rPr>
            </a:br>
            <a:r>
              <a:rPr lang="fr-BE" sz="3600" dirty="0">
                <a:latin typeface="+mn-lt"/>
              </a:rPr>
              <a:t>(</a:t>
            </a:r>
            <a:r>
              <a:rPr lang="fr-BE" sz="3600" dirty="0" err="1">
                <a:latin typeface="+mn-lt"/>
              </a:rPr>
              <a:t>Bluestacks</a:t>
            </a:r>
            <a:r>
              <a:rPr lang="fr-BE" sz="3600" dirty="0">
                <a:latin typeface="+mn-lt"/>
              </a:rPr>
              <a:t> 4 conseillé !)</a:t>
            </a:r>
          </a:p>
        </p:txBody>
      </p:sp>
      <p:pic>
        <p:nvPicPr>
          <p:cNvPr id="6" name="Image 5">
            <a:extLst>
              <a:ext uri="{FF2B5EF4-FFF2-40B4-BE49-F238E27FC236}">
                <a16:creationId xmlns:a16="http://schemas.microsoft.com/office/drawing/2014/main" id="{8960571A-B3B7-4C3B-8E8A-BC38FE9D0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44B583BE-2080-40ED-9C9C-78C0CE8FD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8" name="Image 7">
            <a:extLst>
              <a:ext uri="{FF2B5EF4-FFF2-40B4-BE49-F238E27FC236}">
                <a16:creationId xmlns:a16="http://schemas.microsoft.com/office/drawing/2014/main" id="{D650D99F-4C44-4894-82E7-38466DC2F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805" y="680473"/>
            <a:ext cx="3019050" cy="2736000"/>
          </a:xfrm>
          <a:prstGeom prst="rect">
            <a:avLst/>
          </a:prstGeom>
        </p:spPr>
      </p:pic>
      <p:pic>
        <p:nvPicPr>
          <p:cNvPr id="10" name="Image 9">
            <a:extLst>
              <a:ext uri="{FF2B5EF4-FFF2-40B4-BE49-F238E27FC236}">
                <a16:creationId xmlns:a16="http://schemas.microsoft.com/office/drawing/2014/main" id="{30D8EEFD-6B01-4E89-998E-75926B0758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8411" y="356473"/>
            <a:ext cx="4879589" cy="3384000"/>
          </a:xfrm>
          <a:prstGeom prst="rect">
            <a:avLst/>
          </a:prstGeom>
        </p:spPr>
      </p:pic>
      <p:sp>
        <p:nvSpPr>
          <p:cNvPr id="3" name="Espace réservé du pied de page 2">
            <a:extLst>
              <a:ext uri="{FF2B5EF4-FFF2-40B4-BE49-F238E27FC236}">
                <a16:creationId xmlns:a16="http://schemas.microsoft.com/office/drawing/2014/main" id="{E02B97C9-A0C5-4F7D-90B6-8F879D05B656}"/>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1234232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33550" y="209946"/>
            <a:ext cx="9144000" cy="795268"/>
          </a:xfrm>
        </p:spPr>
        <p:txBody>
          <a:bodyPr>
            <a:normAutofit/>
          </a:bodyPr>
          <a:lstStyle/>
          <a:p>
            <a:r>
              <a:rPr lang="fr-BE" sz="4000" dirty="0">
                <a:latin typeface="+mn-lt"/>
              </a:rPr>
              <a:t>Clôture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258349"/>
            <a:ext cx="5050605" cy="4555221"/>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Cliquez sur “SIGN OFF”</a:t>
            </a:r>
          </a:p>
          <a:p>
            <a:pPr marL="342900" indent="-342900" algn="l">
              <a:lnSpc>
                <a:spcPct val="120000"/>
              </a:lnSpc>
              <a:spcBef>
                <a:spcPts val="600"/>
              </a:spcBef>
              <a:buFont typeface="Arial" panose="020B0604020202020204" pitchFamily="34" charset="0"/>
              <a:buChar char="•"/>
            </a:pPr>
            <a:r>
              <a:rPr lang="fr-BE" sz="2000" dirty="0"/>
              <a:t>Le marqueur signe la feuille de match,</a:t>
            </a:r>
          </a:p>
          <a:p>
            <a:pPr marL="342900" indent="-342900" algn="l">
              <a:lnSpc>
                <a:spcPct val="120000"/>
              </a:lnSpc>
              <a:spcBef>
                <a:spcPts val="600"/>
              </a:spcBef>
              <a:buFont typeface="Arial" panose="020B0604020202020204" pitchFamily="34" charset="0"/>
              <a:buChar char="•"/>
            </a:pPr>
            <a:r>
              <a:rPr lang="fr-BE" sz="2000" dirty="0"/>
              <a:t>Les capitaines des deux équipes sont invités à signer,</a:t>
            </a:r>
          </a:p>
          <a:p>
            <a:pPr marL="342900" indent="-342900" algn="l">
              <a:lnSpc>
                <a:spcPct val="120000"/>
              </a:lnSpc>
              <a:spcBef>
                <a:spcPts val="600"/>
              </a:spcBef>
              <a:buFont typeface="Arial" panose="020B0604020202020204" pitchFamily="34" charset="0"/>
              <a:buChar char="•"/>
            </a:pPr>
            <a:r>
              <a:rPr lang="fr-BE" sz="2000" dirty="0"/>
              <a:t>Enfin l(es)’arbitre(s), sont invités à signer et à encoder la </a:t>
            </a:r>
            <a:r>
              <a:rPr lang="fr-BE" sz="2000" u="sng" dirty="0"/>
              <a:t>note fair-play</a:t>
            </a:r>
          </a:p>
          <a:p>
            <a:pPr marL="342900" indent="-342900" algn="l">
              <a:lnSpc>
                <a:spcPct val="120000"/>
              </a:lnSpc>
              <a:spcBef>
                <a:spcPts val="600"/>
              </a:spcBef>
              <a:buFont typeface="Arial" panose="020B0604020202020204" pitchFamily="34" charset="0"/>
              <a:buChar char="•"/>
            </a:pPr>
            <a:r>
              <a:rPr lang="fr-BE" sz="2000" dirty="0"/>
              <a:t>Cliquez sur “CONFIRM”</a:t>
            </a:r>
          </a:p>
          <a:p>
            <a:pPr marL="342900" indent="-342900" algn="l">
              <a:lnSpc>
                <a:spcPct val="120000"/>
              </a:lnSpc>
              <a:spcBef>
                <a:spcPts val="600"/>
              </a:spcBef>
              <a:buFont typeface="Arial" panose="020B0604020202020204" pitchFamily="34" charset="0"/>
              <a:buChar char="•"/>
            </a:pPr>
            <a:r>
              <a:rPr lang="fr-BE" sz="2000" dirty="0"/>
              <a:t>Lorsque vous retournez au menu principal, le signe désactivé n’est plus de couleur rouge.</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1" name="Afbeelding 14">
            <a:extLst>
              <a:ext uri="{FF2B5EF4-FFF2-40B4-BE49-F238E27FC236}">
                <a16:creationId xmlns:a16="http://schemas.microsoft.com/office/drawing/2014/main" id="{0DB94231-83E4-483A-AE94-E94D864CB845}"/>
              </a:ext>
            </a:extLst>
          </p:cNvPr>
          <p:cNvPicPr/>
          <p:nvPr/>
        </p:nvPicPr>
        <p:blipFill rotWithShape="1">
          <a:blip r:embed="rId4">
            <a:extLst>
              <a:ext uri="{28A0092B-C50C-407E-A947-70E740481C1C}">
                <a14:useLocalDpi xmlns:a14="http://schemas.microsoft.com/office/drawing/2010/main" val="0"/>
              </a:ext>
            </a:extLst>
          </a:blip>
          <a:srcRect l="717" t="2867"/>
          <a:stretch/>
        </p:blipFill>
        <p:spPr bwMode="auto">
          <a:xfrm>
            <a:off x="5462847" y="1333850"/>
            <a:ext cx="6316912" cy="2988000"/>
          </a:xfrm>
          <a:prstGeom prst="rect">
            <a:avLst/>
          </a:prstGeom>
          <a:noFill/>
          <a:ln>
            <a:noFill/>
          </a:ln>
          <a:extLst>
            <a:ext uri="{53640926-AAD7-44d8-BBD7-CCE9431645EC}">
              <a14:shadowObscured xmlns:a14="http://schemas.microsoft.com/office/drawing/2010/main" xmlns=""/>
            </a:ext>
          </a:extLst>
        </p:spPr>
      </p:pic>
      <p:sp>
        <p:nvSpPr>
          <p:cNvPr id="5" name="Espace réservé du pied de page 4">
            <a:extLst>
              <a:ext uri="{FF2B5EF4-FFF2-40B4-BE49-F238E27FC236}">
                <a16:creationId xmlns:a16="http://schemas.microsoft.com/office/drawing/2014/main" id="{155A5C74-BDBD-4855-8072-C02BFDC24ED5}"/>
              </a:ext>
            </a:extLst>
          </p:cNvPr>
          <p:cNvSpPr>
            <a:spLocks noGrp="1"/>
          </p:cNvSpPr>
          <p:nvPr>
            <p:ph type="ftr" sz="quarter" idx="11"/>
          </p:nvPr>
        </p:nvSpPr>
        <p:spPr/>
        <p:txBody>
          <a:bodyPr/>
          <a:lstStyle/>
          <a:p>
            <a:r>
              <a:rPr lang="fr-BE"/>
              <a:t>V13 du 03/09/2020</a:t>
            </a:r>
            <a:endParaRPr lang="fr-BE" dirty="0"/>
          </a:p>
        </p:txBody>
      </p:sp>
      <p:pic>
        <p:nvPicPr>
          <p:cNvPr id="7" name="Image 6">
            <a:extLst>
              <a:ext uri="{FF2B5EF4-FFF2-40B4-BE49-F238E27FC236}">
                <a16:creationId xmlns:a16="http://schemas.microsoft.com/office/drawing/2014/main" id="{55CB8EB9-9EAD-485C-A890-4DE635F22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8649" y="4777263"/>
            <a:ext cx="5938000" cy="1152000"/>
          </a:xfrm>
          <a:prstGeom prst="rect">
            <a:avLst/>
          </a:prstGeom>
        </p:spPr>
      </p:pic>
      <p:cxnSp>
        <p:nvCxnSpPr>
          <p:cNvPr id="12" name="Connecteur droit avec flèche 11">
            <a:extLst>
              <a:ext uri="{FF2B5EF4-FFF2-40B4-BE49-F238E27FC236}">
                <a16:creationId xmlns:a16="http://schemas.microsoft.com/office/drawing/2014/main" id="{4EEE8A81-F274-41AC-B1AC-D5F570F0A16C}"/>
              </a:ext>
            </a:extLst>
          </p:cNvPr>
          <p:cNvCxnSpPr>
            <a:cxnSpLocks/>
          </p:cNvCxnSpPr>
          <p:nvPr/>
        </p:nvCxnSpPr>
        <p:spPr>
          <a:xfrm>
            <a:off x="3091583" y="3724151"/>
            <a:ext cx="2824025" cy="12583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5404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43098" y="229043"/>
            <a:ext cx="9144000" cy="795268"/>
          </a:xfrm>
        </p:spPr>
        <p:txBody>
          <a:bodyPr>
            <a:normAutofit/>
          </a:bodyPr>
          <a:lstStyle/>
          <a:p>
            <a:r>
              <a:rPr lang="fr-BE" sz="4000" dirty="0">
                <a:latin typeface="+mn-lt"/>
              </a:rPr>
              <a:t>Upload (envoi)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258349"/>
            <a:ext cx="5050605" cy="4555221"/>
          </a:xfrm>
        </p:spPr>
        <p:txBody>
          <a:bodyPr>
            <a:normAutofit lnSpcReduction="10000"/>
          </a:bodyPr>
          <a:lstStyle/>
          <a:p>
            <a:pPr marL="342900" indent="-342900" algn="l">
              <a:lnSpc>
                <a:spcPct val="120000"/>
              </a:lnSpc>
              <a:spcBef>
                <a:spcPts val="600"/>
              </a:spcBef>
              <a:buFont typeface="Arial" panose="020B0604020202020204" pitchFamily="34" charset="0"/>
              <a:buChar char="•"/>
            </a:pPr>
            <a:r>
              <a:rPr lang="fr-BE" sz="2000" u="sng" dirty="0">
                <a:solidFill>
                  <a:srgbClr val="FF0000"/>
                </a:solidFill>
              </a:rPr>
              <a:t>A partir de ce point, nous devons avoir une connexion internet.</a:t>
            </a:r>
          </a:p>
          <a:p>
            <a:pPr marL="342900" indent="-342900" algn="l">
              <a:lnSpc>
                <a:spcPct val="120000"/>
              </a:lnSpc>
              <a:spcBef>
                <a:spcPts val="600"/>
              </a:spcBef>
              <a:buFont typeface="Arial" panose="020B0604020202020204" pitchFamily="34" charset="0"/>
              <a:buChar char="•"/>
            </a:pPr>
            <a:r>
              <a:rPr lang="fr-BE" sz="2000" dirty="0"/>
              <a:t>Allez dans la fenêtre principale.</a:t>
            </a:r>
          </a:p>
          <a:p>
            <a:pPr marL="342900" indent="-342900" algn="l">
              <a:lnSpc>
                <a:spcPct val="120000"/>
              </a:lnSpc>
              <a:spcBef>
                <a:spcPts val="600"/>
              </a:spcBef>
              <a:buFont typeface="Arial" panose="020B0604020202020204" pitchFamily="34" charset="0"/>
              <a:buChar char="•"/>
            </a:pPr>
            <a:r>
              <a:rPr lang="fr-BE" sz="2000" dirty="0"/>
              <a:t>Cliquez sur “UPLOAD MANAGER”.</a:t>
            </a:r>
          </a:p>
          <a:p>
            <a:pPr marL="342900" indent="-342900" algn="l">
              <a:lnSpc>
                <a:spcPct val="120000"/>
              </a:lnSpc>
              <a:spcBef>
                <a:spcPts val="600"/>
              </a:spcBef>
              <a:buFont typeface="Arial" panose="020B0604020202020204" pitchFamily="34" charset="0"/>
              <a:buChar char="•"/>
            </a:pPr>
            <a:r>
              <a:rPr lang="fr-BE" sz="2000" dirty="0"/>
              <a:t>Cliquez et </a:t>
            </a:r>
            <a:r>
              <a:rPr lang="fr-BE" sz="2000" b="1" dirty="0"/>
              <a:t>maintenez (3 sec.) </a:t>
            </a:r>
            <a:r>
              <a:rPr lang="fr-BE" sz="2000" dirty="0"/>
              <a:t>sur le</a:t>
            </a:r>
          </a:p>
          <a:p>
            <a:pPr algn="l">
              <a:lnSpc>
                <a:spcPct val="120000"/>
              </a:lnSpc>
              <a:spcBef>
                <a:spcPts val="600"/>
              </a:spcBef>
            </a:pPr>
            <a:r>
              <a:rPr lang="fr-BE" sz="2000" dirty="0"/>
              <a:t>     n° du match. </a:t>
            </a:r>
          </a:p>
          <a:p>
            <a:pPr algn="l">
              <a:lnSpc>
                <a:spcPct val="120000"/>
              </a:lnSpc>
              <a:spcBef>
                <a:spcPts val="600"/>
              </a:spcBef>
            </a:pPr>
            <a:r>
              <a:rPr lang="fr-BE" sz="2000" u="sng" dirty="0"/>
              <a:t>Une barre noire avec un petit nuage apparait, cliquez sur celui-ci</a:t>
            </a:r>
          </a:p>
          <a:p>
            <a:pPr marL="342900" indent="-342900" algn="l">
              <a:lnSpc>
                <a:spcPct val="120000"/>
              </a:lnSpc>
              <a:spcBef>
                <a:spcPts val="600"/>
              </a:spcBef>
              <a:buFont typeface="Arial" panose="020B0604020202020204" pitchFamily="34" charset="0"/>
              <a:buChar char="•"/>
            </a:pPr>
            <a:r>
              <a:rPr lang="fr-BE" sz="2000" dirty="0"/>
              <a:t>Si tout est bien cochés en vert, votre rencontre et les résultats sont transférés vers le portail</a:t>
            </a:r>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296E2604-324E-484B-8260-A0BE9BA0D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617" y="3227532"/>
            <a:ext cx="6519372" cy="1264640"/>
          </a:xfrm>
          <a:prstGeom prst="rect">
            <a:avLst/>
          </a:prstGeom>
        </p:spPr>
      </p:pic>
      <p:pic>
        <p:nvPicPr>
          <p:cNvPr id="9" name="Image 8">
            <a:extLst>
              <a:ext uri="{FF2B5EF4-FFF2-40B4-BE49-F238E27FC236}">
                <a16:creationId xmlns:a16="http://schemas.microsoft.com/office/drawing/2014/main" id="{0D796155-7ED9-4BDC-9FB9-98A9D24D3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630" y="4675422"/>
            <a:ext cx="6585359" cy="1200318"/>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Flèche vers la droite 4"/>
          <p:cNvSpPr/>
          <p:nvPr/>
        </p:nvSpPr>
        <p:spPr>
          <a:xfrm rot="21391617">
            <a:off x="5206065" y="3599412"/>
            <a:ext cx="6052436" cy="74807"/>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pied de page 7">
            <a:extLst>
              <a:ext uri="{FF2B5EF4-FFF2-40B4-BE49-F238E27FC236}">
                <a16:creationId xmlns:a16="http://schemas.microsoft.com/office/drawing/2014/main" id="{89ADD9D5-BB9C-49AD-ABE2-AFF80C6D2AB0}"/>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2295450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380761" y="203334"/>
            <a:ext cx="9144000" cy="795268"/>
          </a:xfrm>
        </p:spPr>
        <p:txBody>
          <a:bodyPr>
            <a:normAutofit/>
          </a:bodyPr>
          <a:lstStyle/>
          <a:p>
            <a:r>
              <a:rPr lang="fr-BE" sz="4000" dirty="0">
                <a:latin typeface="+mn-lt"/>
              </a:rPr>
              <a:t>Cas Libéro</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81979" y="1181565"/>
            <a:ext cx="5476752" cy="3124678"/>
          </a:xfrm>
        </p:spPr>
        <p:txBody>
          <a:bodyPr>
            <a:normAutofit/>
          </a:bodyPr>
          <a:lstStyle/>
          <a:p>
            <a:pPr algn="l"/>
            <a:r>
              <a:rPr lang="fr-BE" sz="1600" dirty="0"/>
              <a:t>Après avoir cliquer sur le libéro voici les cases qui apparaissent: </a:t>
            </a:r>
          </a:p>
          <a:p>
            <a:pPr algn="l"/>
            <a:endParaRPr lang="fr-BE" sz="1600" dirty="0"/>
          </a:p>
          <a:p>
            <a:pPr algn="l"/>
            <a:endParaRPr lang="fr-BE" sz="1600" dirty="0"/>
          </a:p>
          <a:p>
            <a:pPr algn="l"/>
            <a:endParaRPr lang="fr-BE" sz="1600" dirty="0"/>
          </a:p>
          <a:p>
            <a:pPr algn="l"/>
            <a:endParaRPr lang="fr-BE" sz="1600" dirty="0"/>
          </a:p>
          <a:p>
            <a:pPr algn="l"/>
            <a:endParaRPr lang="fr-BE" sz="1600" dirty="0"/>
          </a:p>
          <a:p>
            <a:pPr algn="l"/>
            <a:endParaRPr lang="fr-BE" sz="1600" dirty="0"/>
          </a:p>
          <a:p>
            <a:pPr algn="l"/>
            <a:endParaRPr lang="fr-BE" sz="1600" dirty="0"/>
          </a:p>
          <a:p>
            <a:pPr algn="l"/>
            <a:r>
              <a:rPr lang="fr-BE" sz="1600" dirty="0"/>
              <a:t>Click sur player played (joueur qui a joué)</a:t>
            </a:r>
          </a:p>
          <a:p>
            <a:pPr algn="l"/>
            <a:endParaRPr lang="fr-BE" sz="1600" dirty="0"/>
          </a:p>
          <a:p>
            <a:pPr algn="l"/>
            <a:endParaRPr lang="fr-BE" sz="1600" dirty="0"/>
          </a:p>
          <a:p>
            <a:pPr algn="l"/>
            <a:endParaRPr lang="fr-BE" sz="16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2" name="Image 11">
            <a:extLst>
              <a:ext uri="{FF2B5EF4-FFF2-40B4-BE49-F238E27FC236}">
                <a16:creationId xmlns:a16="http://schemas.microsoft.com/office/drawing/2014/main" id="{0F455375-9DD9-4D18-9560-99BDDB929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5" name="Image 4" descr="Capture d’écran 2019-07-21 à 20.38.5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13" y="1579565"/>
            <a:ext cx="4459931" cy="2077397"/>
          </a:xfrm>
          <a:prstGeom prst="rect">
            <a:avLst/>
          </a:prstGeom>
        </p:spPr>
      </p:pic>
      <p:pic>
        <p:nvPicPr>
          <p:cNvPr id="8" name="Capture d’écran 2019-07-21 à 20.39.30.jpg" descr="/Users/urbm/Desktop/Capture d’écran 2019-07-21 à 20.39.30.jpg"/>
          <p:cNvPicPr>
            <a:picLocks noChangeAspect="1"/>
          </p:cNvPicPr>
          <p:nvPr/>
        </p:nvPicPr>
        <p:blipFill rotWithShape="1">
          <a:blip r:embed="rId5" r:link="rId6">
            <a:extLst>
              <a:ext uri="{28A0092B-C50C-407E-A947-70E740481C1C}">
                <a14:useLocalDpi xmlns:a14="http://schemas.microsoft.com/office/drawing/2010/main" val="0"/>
              </a:ext>
            </a:extLst>
          </a:blip>
          <a:srcRect t="20269" b="25011"/>
          <a:stretch>
            <a:fillRect/>
          </a:stretch>
        </p:blipFill>
        <p:spPr>
          <a:xfrm>
            <a:off x="7582101" y="2406148"/>
            <a:ext cx="2463893" cy="1155334"/>
          </a:xfrm>
          <a:prstGeom prst="rect">
            <a:avLst/>
          </a:prstGeom>
        </p:spPr>
      </p:pic>
      <p:pic>
        <p:nvPicPr>
          <p:cNvPr id="13" name="Capture d’écran 2019-07-21 à 20.39.42.jpg" descr="/Users/urbm/Desktop/Capture d’écran 2019-07-21 à 20.39.42.jp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3278052" y="4532346"/>
            <a:ext cx="7851966" cy="1009599"/>
          </a:xfrm>
          <a:prstGeom prst="rect">
            <a:avLst/>
          </a:prstGeom>
        </p:spPr>
      </p:pic>
      <p:sp>
        <p:nvSpPr>
          <p:cNvPr id="14" name="ZoneTexte 13"/>
          <p:cNvSpPr txBox="1"/>
          <p:nvPr/>
        </p:nvSpPr>
        <p:spPr>
          <a:xfrm>
            <a:off x="6417093" y="1298173"/>
            <a:ext cx="4650485" cy="1077218"/>
          </a:xfrm>
          <a:prstGeom prst="rect">
            <a:avLst/>
          </a:prstGeom>
          <a:noFill/>
        </p:spPr>
        <p:txBody>
          <a:bodyPr wrap="square" rtlCol="0">
            <a:spAutoFit/>
          </a:bodyPr>
          <a:lstStyle/>
          <a:p>
            <a:r>
              <a:rPr lang="fr-BE" sz="1600" dirty="0"/>
              <a:t>Vous verrez à ce moment là un point jaune sur la case du libéro, cela signifie qu’il a participé au jeu et cela apparaît aussi dans les commentaires.</a:t>
            </a:r>
          </a:p>
          <a:p>
            <a:endParaRPr lang="fr-FR" sz="1600" dirty="0"/>
          </a:p>
        </p:txBody>
      </p:sp>
      <p:sp>
        <p:nvSpPr>
          <p:cNvPr id="6" name="Espace réservé du pied de page 5">
            <a:extLst>
              <a:ext uri="{FF2B5EF4-FFF2-40B4-BE49-F238E27FC236}">
                <a16:creationId xmlns:a16="http://schemas.microsoft.com/office/drawing/2014/main" id="{D9042995-9C8B-4808-801A-AD2D63586471}"/>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120343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380761" y="334074"/>
            <a:ext cx="9144000" cy="795268"/>
          </a:xfrm>
        </p:spPr>
        <p:txBody>
          <a:bodyPr>
            <a:normAutofit/>
          </a:bodyPr>
          <a:lstStyle/>
          <a:p>
            <a:r>
              <a:rPr lang="fr-BE" sz="4000" dirty="0">
                <a:latin typeface="+mn-lt"/>
              </a:rPr>
              <a:t>Cas Libéro</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91527" y="1429819"/>
            <a:ext cx="5587547" cy="2305602"/>
          </a:xfrm>
        </p:spPr>
        <p:txBody>
          <a:bodyPr>
            <a:noAutofit/>
          </a:bodyPr>
          <a:lstStyle/>
          <a:p>
            <a:pPr algn="l"/>
            <a:r>
              <a:rPr lang="fr-BE" sz="1600" dirty="0"/>
              <a:t>Si vous jouez avec un SEUL libéro et qu’il est déclaré inapte à jouer, on peut le changer par n’importe quel joueur sur le banc.</a:t>
            </a:r>
          </a:p>
          <a:p>
            <a:pPr algn="l"/>
            <a:r>
              <a:rPr lang="fr-BE" sz="1600" dirty="0"/>
              <a:t>Si vous jouez avec deux libéros et qu’un des deux libéros est déclaré inapte, celui-ci est barré automatiquement et pas de possibilité de redésigner un nouveau libéro (c’est le second libéro qui doit jouer si le responsable de l’équipe le souhaite).</a:t>
            </a:r>
          </a:p>
          <a:p>
            <a:pPr algn="l"/>
            <a:endParaRPr lang="fr-BE" sz="1600" dirty="0"/>
          </a:p>
          <a:p>
            <a:pPr algn="l"/>
            <a:r>
              <a:rPr lang="fr-BE" sz="1600" dirty="0"/>
              <a:t>On constate ensuite sur la case du libéro de départ une petite croix.</a:t>
            </a:r>
          </a:p>
          <a:p>
            <a:pPr algn="l"/>
            <a:endParaRPr lang="fr-BE" sz="1600" dirty="0"/>
          </a:p>
          <a:p>
            <a:pPr algn="l"/>
            <a:r>
              <a:rPr lang="fr-BE" sz="1600" dirty="0"/>
              <a:t>Et le n° du nouveau libéro apparaît à la place du libéro</a:t>
            </a:r>
          </a:p>
          <a:p>
            <a:pPr algn="l"/>
            <a:endParaRPr lang="fr-BE" sz="1600" dirty="0"/>
          </a:p>
          <a:p>
            <a:pPr algn="l"/>
            <a:r>
              <a:rPr lang="fr-BE" sz="1600" dirty="0"/>
              <a:t>Si le nouveau libéro re-désigné se blesse ensuite, on effectue la même procédure</a:t>
            </a:r>
          </a:p>
          <a:p>
            <a:pPr algn="l"/>
            <a:r>
              <a:rPr lang="fr-BE" sz="1600" dirty="0"/>
              <a:t>       </a:t>
            </a:r>
            <a:r>
              <a:rPr lang="fr-BE" sz="1400" dirty="0"/>
              <a:t>Mais cela s’appelle  "pas de chance"</a:t>
            </a:r>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2" name="Image 11">
            <a:extLst>
              <a:ext uri="{FF2B5EF4-FFF2-40B4-BE49-F238E27FC236}">
                <a16:creationId xmlns:a16="http://schemas.microsoft.com/office/drawing/2014/main" id="{0F455375-9DD9-4D18-9560-99BDDB929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7" name="Capture d’écran 2019-07-21 à 20.40.53.jpg" descr="/Users/urbm/Desktop/Capture d’écran 2019-07-21 à 20.40.53.jpg"/>
          <p:cNvPicPr>
            <a:picLocks noChangeAspect="1"/>
          </p:cNvPicPr>
          <p:nvPr/>
        </p:nvPicPr>
        <p:blipFill rotWithShape="1">
          <a:blip r:embed="rId4" r:link="rId5">
            <a:extLst>
              <a:ext uri="{28A0092B-C50C-407E-A947-70E740481C1C}">
                <a14:useLocalDpi xmlns:a14="http://schemas.microsoft.com/office/drawing/2010/main" val="0"/>
              </a:ext>
            </a:extLst>
          </a:blip>
          <a:srcRect t="29299" b="8980"/>
          <a:stretch>
            <a:fillRect/>
          </a:stretch>
        </p:blipFill>
        <p:spPr>
          <a:xfrm>
            <a:off x="6097751" y="1339355"/>
            <a:ext cx="5544397" cy="2218634"/>
          </a:xfrm>
          <a:prstGeom prst="rect">
            <a:avLst/>
          </a:prstGeom>
        </p:spPr>
      </p:pic>
      <p:sp>
        <p:nvSpPr>
          <p:cNvPr id="9" name="Flèche vers la droite 8"/>
          <p:cNvSpPr/>
          <p:nvPr/>
        </p:nvSpPr>
        <p:spPr>
          <a:xfrm rot="3003819" flipV="1">
            <a:off x="5451514" y="2488770"/>
            <a:ext cx="1697983" cy="1748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lèche vers la droite 12"/>
          <p:cNvSpPr/>
          <p:nvPr/>
        </p:nvSpPr>
        <p:spPr>
          <a:xfrm rot="19840895" flipV="1">
            <a:off x="4950675" y="2915264"/>
            <a:ext cx="5521643" cy="1590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pied de page 4">
            <a:extLst>
              <a:ext uri="{FF2B5EF4-FFF2-40B4-BE49-F238E27FC236}">
                <a16:creationId xmlns:a16="http://schemas.microsoft.com/office/drawing/2014/main" id="{9F0C59EF-A7AE-4F73-A682-827D0B11C0C8}"/>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3694524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727368" y="1244486"/>
            <a:ext cx="5145248" cy="4511794"/>
          </a:xfrm>
        </p:spPr>
        <p:txBody>
          <a:bodyPr>
            <a:normAutofit/>
          </a:bodyPr>
          <a:lstStyle/>
          <a:p>
            <a:pPr algn="l"/>
            <a:r>
              <a:rPr lang="fr-BE" sz="2000" b="1" dirty="0"/>
              <a:t>ROLLBACK.</a:t>
            </a:r>
          </a:p>
          <a:p>
            <a:pPr marL="342900" indent="-342900" algn="l">
              <a:buFont typeface="Arial" panose="020B0604020202020204" pitchFamily="34" charset="0"/>
              <a:buChar char="•"/>
            </a:pPr>
            <a:r>
              <a:rPr lang="fr-BE" sz="2000" dirty="0"/>
              <a:t>Retour en arrière après avoir terminé un set,</a:t>
            </a:r>
          </a:p>
          <a:p>
            <a:pPr marL="342900" indent="-342900" algn="l">
              <a:buFont typeface="Arial" panose="020B0604020202020204" pitchFamily="34" charset="0"/>
              <a:buChar char="•"/>
            </a:pPr>
            <a:r>
              <a:rPr lang="fr-BE" sz="2000" dirty="0"/>
              <a:t>Uniquement sur indication de l’arbitre,</a:t>
            </a:r>
          </a:p>
          <a:p>
            <a:pPr marL="342900" indent="-342900" algn="l">
              <a:buFont typeface="Arial" panose="020B0604020202020204" pitchFamily="34" charset="0"/>
              <a:buChar char="•"/>
            </a:pPr>
            <a:r>
              <a:rPr lang="fr-BE" sz="2000" dirty="0"/>
              <a:t>Cliquer sur l’onglet « ROLLBACK »,</a:t>
            </a:r>
          </a:p>
          <a:p>
            <a:pPr marL="342900" indent="-342900" algn="l">
              <a:buFont typeface="Arial" panose="020B0604020202020204" pitchFamily="34" charset="0"/>
              <a:buChar char="•"/>
            </a:pPr>
            <a:r>
              <a:rPr lang="fr-BE" sz="2000" dirty="0"/>
              <a:t>Confirmer,</a:t>
            </a:r>
          </a:p>
          <a:p>
            <a:pPr marL="342900" indent="-342900" algn="l">
              <a:buFont typeface="Arial" panose="020B0604020202020204" pitchFamily="34" charset="0"/>
              <a:buChar char="•"/>
            </a:pPr>
            <a:r>
              <a:rPr lang="fr-BE" sz="2000" dirty="0"/>
              <a:t>L’onglet « score set x » réapparait,</a:t>
            </a:r>
          </a:p>
          <a:p>
            <a:pPr marL="342900" indent="-342900" algn="l">
              <a:buFont typeface="Arial" panose="020B0604020202020204" pitchFamily="34" charset="0"/>
              <a:buChar char="•"/>
            </a:pPr>
            <a:r>
              <a:rPr lang="fr-BE" sz="2000" dirty="0"/>
              <a:t>Cliquer sur cet onglet,</a:t>
            </a:r>
          </a:p>
          <a:p>
            <a:pPr marL="342900" indent="-342900" algn="l">
              <a:buFont typeface="Arial" panose="020B0604020202020204" pitchFamily="34" charset="0"/>
              <a:buChar char="•"/>
            </a:pPr>
            <a:r>
              <a:rPr lang="fr-BE" sz="2000" dirty="0"/>
              <a:t>Le set précédent est de nouveau visible, avec le score de 24-xx,</a:t>
            </a:r>
          </a:p>
          <a:p>
            <a:pPr marL="342900" indent="-342900" algn="l">
              <a:buFont typeface="Arial" panose="020B0604020202020204" pitchFamily="34" charset="0"/>
              <a:buChar char="•"/>
            </a:pPr>
            <a:r>
              <a:rPr lang="fr-BE" sz="2000" dirty="0"/>
              <a:t>Effectuer la correction et clôturer le set après rectification de la dernière action.</a:t>
            </a:r>
          </a:p>
          <a:p>
            <a:pPr lvl="0" algn="l"/>
            <a:endParaRPr lang="fr-BE" sz="2000" dirty="0"/>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D7FFCFC8-DEA8-490F-B509-E83FB9C440D4}"/>
              </a:ext>
            </a:extLst>
          </p:cNvPr>
          <p:cNvSpPr>
            <a:spLocks noGrp="1"/>
          </p:cNvSpPr>
          <p:nvPr>
            <p:ph type="ftr" sz="quarter" idx="11"/>
          </p:nvPr>
        </p:nvSpPr>
        <p:spPr/>
        <p:txBody>
          <a:bodyPr/>
          <a:lstStyle/>
          <a:p>
            <a:r>
              <a:rPr lang="fr-BE"/>
              <a:t>V13 du 03/09/2020</a:t>
            </a:r>
            <a:endParaRPr lang="fr-BE" dirty="0"/>
          </a:p>
        </p:txBody>
      </p:sp>
      <p:pic>
        <p:nvPicPr>
          <p:cNvPr id="7" name="Afbeelding 17">
            <a:extLst>
              <a:ext uri="{FF2B5EF4-FFF2-40B4-BE49-F238E27FC236}">
                <a16:creationId xmlns:a16="http://schemas.microsoft.com/office/drawing/2014/main" id="{F427EB8B-DB46-473B-8CA0-B03EC43B742E}"/>
              </a:ext>
            </a:extLst>
          </p:cNvPr>
          <p:cNvPicPr/>
          <p:nvPr/>
        </p:nvPicPr>
        <p:blipFill rotWithShape="1">
          <a:blip r:embed="rId4">
            <a:extLst>
              <a:ext uri="{28A0092B-C50C-407E-A947-70E740481C1C}">
                <a14:useLocalDpi xmlns:a14="http://schemas.microsoft.com/office/drawing/2010/main" val="0"/>
              </a:ext>
            </a:extLst>
          </a:blip>
          <a:srcRect l="573" t="3440" r="-5" b="23557"/>
          <a:stretch/>
        </p:blipFill>
        <p:spPr bwMode="auto">
          <a:xfrm>
            <a:off x="5872615" y="1101721"/>
            <a:ext cx="6110160" cy="4879630"/>
          </a:xfrm>
          <a:prstGeom prst="rect">
            <a:avLst/>
          </a:prstGeom>
          <a:noFill/>
          <a:ln>
            <a:noFill/>
          </a:ln>
          <a:extLst>
            <a:ext uri="{53640926-AAD7-44d8-BBD7-CCE9431645EC}">
              <a14:shadowObscured xmlns:a14="http://schemas.microsoft.com/office/drawing/2010/main" xmlns=""/>
            </a:ext>
          </a:extLst>
        </p:spPr>
      </p:pic>
      <p:cxnSp>
        <p:nvCxnSpPr>
          <p:cNvPr id="8" name="Connecteur droit avec flèche 7">
            <a:extLst>
              <a:ext uri="{FF2B5EF4-FFF2-40B4-BE49-F238E27FC236}">
                <a16:creationId xmlns:a16="http://schemas.microsoft.com/office/drawing/2014/main" id="{23F015D8-D4AB-4A2A-B4F5-05E4225775E3}"/>
              </a:ext>
            </a:extLst>
          </p:cNvPr>
          <p:cNvCxnSpPr/>
          <p:nvPr/>
        </p:nvCxnSpPr>
        <p:spPr>
          <a:xfrm>
            <a:off x="4739780" y="2667699"/>
            <a:ext cx="3800213" cy="9647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9041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727367" y="1872178"/>
            <a:ext cx="11131009" cy="3884102"/>
          </a:xfrm>
        </p:spPr>
        <p:txBody>
          <a:bodyPr>
            <a:normAutofit/>
          </a:bodyPr>
          <a:lstStyle/>
          <a:p>
            <a:pPr marL="342900" indent="-342900" algn="l">
              <a:buFont typeface="Arial" panose="020B0604020202020204" pitchFamily="34" charset="0"/>
              <a:buChar char="•"/>
            </a:pPr>
            <a:r>
              <a:rPr lang="fr-BE" sz="2000" b="1" dirty="0"/>
              <a:t>Demande non-fondée.</a:t>
            </a:r>
          </a:p>
          <a:p>
            <a:pPr marL="342900" lvl="0" indent="-342900" algn="l">
              <a:buFont typeface="Arial" panose="020B0604020202020204" pitchFamily="34" charset="0"/>
              <a:buChar char="•"/>
            </a:pPr>
            <a:r>
              <a:rPr lang="fr-BE" sz="2000" dirty="0"/>
              <a:t>L’arbitre l’indiquera si cela est nécessaire.</a:t>
            </a:r>
          </a:p>
          <a:p>
            <a:pPr marL="342900" lvl="0" indent="-342900" algn="l">
              <a:buFont typeface="Arial" panose="020B0604020202020204" pitchFamily="34" charset="0"/>
              <a:buChar char="•"/>
            </a:pPr>
            <a:r>
              <a:rPr lang="fr-BE" sz="2000" dirty="0"/>
              <a:t>Ceci doit être indiqué par le symbole “IR” (</a:t>
            </a:r>
            <a:r>
              <a:rPr lang="fr-BE" sz="2000" dirty="0" err="1"/>
              <a:t>Improper</a:t>
            </a:r>
            <a:r>
              <a:rPr lang="fr-BE" sz="2000" dirty="0"/>
              <a:t> </a:t>
            </a:r>
            <a:r>
              <a:rPr lang="fr-BE" sz="2000" dirty="0" err="1"/>
              <a:t>Request</a:t>
            </a:r>
            <a:r>
              <a:rPr lang="fr-BE" sz="2000" dirty="0"/>
              <a:t>)</a:t>
            </a:r>
          </a:p>
          <a:p>
            <a:pPr marL="342900" lvl="0" indent="-342900" algn="l">
              <a:buFont typeface="Arial" panose="020B0604020202020204" pitchFamily="34" charset="0"/>
              <a:buChar char="•"/>
            </a:pPr>
            <a:r>
              <a:rPr lang="fr-BE" sz="2000" dirty="0"/>
              <a:t>Cela peut se produire pour une troisième demande de TO dans le même set par exemple.</a:t>
            </a:r>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D7FFCFC8-DEA8-490F-B509-E83FB9C440D4}"/>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732546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33549" y="305429"/>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459684"/>
            <a:ext cx="11131009" cy="4353886"/>
          </a:xfrm>
        </p:spPr>
        <p:txBody>
          <a:bodyPr>
            <a:normAutofit fontScale="70000" lnSpcReduction="20000"/>
          </a:bodyPr>
          <a:lstStyle/>
          <a:p>
            <a:pPr marL="342900" indent="-342900" algn="l">
              <a:buFont typeface="Arial" panose="020B0604020202020204" pitchFamily="34" charset="0"/>
              <a:buChar char="•"/>
            </a:pPr>
            <a:r>
              <a:rPr lang="fr-BE" b="1" u="sng" dirty="0"/>
              <a:t>Remplacement exceptionnel</a:t>
            </a:r>
          </a:p>
          <a:p>
            <a:pPr marL="342900" lvl="0" indent="-342900" algn="l">
              <a:buFont typeface="Arial" panose="020B0604020202020204" pitchFamily="34" charset="0"/>
              <a:buChar char="•"/>
            </a:pPr>
            <a:r>
              <a:rPr lang="fr-BE" dirty="0"/>
              <a:t>Dans notre exemple du deuxième set, nous avons réalisé un double remplacement entre le joueur n° 5 de l’équipe B et le joueur n° 7 de cette même équipe.</a:t>
            </a:r>
          </a:p>
          <a:p>
            <a:pPr marL="342900" lvl="0" indent="-342900" algn="l">
              <a:buFont typeface="Arial" panose="020B0604020202020204" pitchFamily="34" charset="0"/>
              <a:buChar char="•"/>
            </a:pPr>
            <a:r>
              <a:rPr lang="fr-BE" dirty="0"/>
              <a:t>Supposons que le joueur n° 5 de l’équipe B se blesse,</a:t>
            </a:r>
          </a:p>
          <a:p>
            <a:pPr marL="342900" lvl="0" indent="-342900" algn="l">
              <a:buFont typeface="Arial" panose="020B0604020202020204" pitchFamily="34" charset="0"/>
              <a:buChar char="•"/>
            </a:pPr>
            <a:r>
              <a:rPr lang="fr-BE" dirty="0"/>
              <a:t>Vous cliquez sur le joueur n° 5,</a:t>
            </a:r>
          </a:p>
          <a:p>
            <a:pPr marL="342900" lvl="0" indent="-342900" algn="l">
              <a:buFont typeface="Arial" panose="020B0604020202020204" pitchFamily="34" charset="0"/>
              <a:buChar char="•"/>
            </a:pPr>
            <a:r>
              <a:rPr lang="fr-BE" dirty="0"/>
              <a:t>Vous obtenez la fenêtre de couleurs (</a:t>
            </a:r>
            <a:r>
              <a:rPr lang="fr-BE" dirty="0">
                <a:solidFill>
                  <a:srgbClr val="00B050"/>
                </a:solidFill>
              </a:rPr>
              <a:t>verte</a:t>
            </a:r>
            <a:r>
              <a:rPr lang="fr-BE" dirty="0"/>
              <a:t>, </a:t>
            </a:r>
            <a:r>
              <a:rPr lang="fr-BE" dirty="0">
                <a:solidFill>
                  <a:srgbClr val="FF0000"/>
                </a:solidFill>
              </a:rPr>
              <a:t>rouge</a:t>
            </a:r>
            <a:r>
              <a:rPr lang="fr-BE" dirty="0"/>
              <a:t> et </a:t>
            </a:r>
            <a:r>
              <a:rPr lang="fr-BE" dirty="0">
                <a:solidFill>
                  <a:srgbClr val="FF6600"/>
                </a:solidFill>
              </a:rPr>
              <a:t>orange</a:t>
            </a:r>
            <a:r>
              <a:rPr lang="fr-BE" dirty="0"/>
              <a:t>)</a:t>
            </a:r>
          </a:p>
          <a:p>
            <a:pPr marL="342900" lvl="0" indent="-342900" algn="l">
              <a:buFont typeface="Arial" panose="020B0604020202020204" pitchFamily="34" charset="0"/>
              <a:buChar char="•"/>
            </a:pPr>
            <a:r>
              <a:rPr lang="fr-BE" dirty="0"/>
              <a:t>Cliquez sur le rectangle </a:t>
            </a:r>
            <a:r>
              <a:rPr lang="fr-BE" dirty="0">
                <a:solidFill>
                  <a:srgbClr val="FF6600"/>
                </a:solidFill>
              </a:rPr>
              <a:t>orange</a:t>
            </a:r>
            <a:r>
              <a:rPr lang="fr-BE" dirty="0"/>
              <a:t> “PLAYER INJURY”</a:t>
            </a:r>
          </a:p>
          <a:p>
            <a:pPr marL="342900" lvl="0" indent="-342900" algn="l">
              <a:buFont typeface="Arial" panose="020B0604020202020204" pitchFamily="34" charset="0"/>
              <a:buChar char="•"/>
            </a:pPr>
            <a:r>
              <a:rPr lang="fr-BE" dirty="0"/>
              <a:t>Apparaissent les possibilités de remplacement, vous choisissez parmi les possibilités offertes.</a:t>
            </a:r>
          </a:p>
          <a:p>
            <a:pPr marL="342900" lvl="0" indent="-342900" algn="l">
              <a:buFont typeface="Arial" panose="020B0604020202020204" pitchFamily="34" charset="0"/>
              <a:buChar char="•"/>
            </a:pPr>
            <a:r>
              <a:rPr lang="fr-BE" dirty="0"/>
              <a:t>Une croix </a:t>
            </a:r>
            <a:r>
              <a:rPr lang="fr-BE" b="1" dirty="0">
                <a:solidFill>
                  <a:srgbClr val="FF0000"/>
                </a:solidFill>
              </a:rPr>
              <a:t>+</a:t>
            </a:r>
            <a:r>
              <a:rPr lang="fr-BE" dirty="0"/>
              <a:t> apparait dans la case du joueur remplacé de manière exceptionnelle. Ce qui signifie que tout joueur qui n’était pas sur le terrain au moment de la blessure peut être utilisé pour remplacer le joueur blessé. </a:t>
            </a:r>
            <a:r>
              <a:rPr lang="fr-BE" b="1" dirty="0">
                <a:solidFill>
                  <a:srgbClr val="FF0000"/>
                </a:solidFill>
              </a:rPr>
              <a:t>Exception faite du/des libéro(s) !</a:t>
            </a:r>
          </a:p>
          <a:p>
            <a:pPr marL="342900" lvl="0" indent="-342900" algn="l">
              <a:buFont typeface="Arial" panose="020B0604020202020204" pitchFamily="34" charset="0"/>
              <a:buChar char="•"/>
            </a:pPr>
            <a:r>
              <a:rPr lang="fr-BE" dirty="0"/>
              <a:t>Le joueur n° 5 ne peut plus revenir au jeu car il a été remplacé pour blessure et cela a entrainé un remplacement exceptionnel.</a:t>
            </a:r>
          </a:p>
          <a:p>
            <a:pPr marL="342900" lvl="0" indent="-342900" algn="l">
              <a:buFont typeface="Arial" panose="020B0604020202020204" pitchFamily="34" charset="0"/>
              <a:buChar char="•"/>
            </a:pPr>
            <a:r>
              <a:rPr lang="fr-BE" dirty="0"/>
              <a:t>La raison du remplacement exceptionnel sera noté automatiquement dans la case commentaire.</a:t>
            </a:r>
          </a:p>
          <a:p>
            <a:r>
              <a:rPr lang="nl-BE" dirty="0"/>
              <a:t> </a:t>
            </a:r>
          </a:p>
          <a:p>
            <a:pPr algn="l"/>
            <a:endParaRPr lang="fr-BE" dirty="0"/>
          </a:p>
          <a:p>
            <a:pPr algn="l">
              <a:lnSpc>
                <a:spcPct val="120000"/>
              </a:lnSpc>
              <a:spcBef>
                <a:spcPts val="600"/>
              </a:spcBef>
            </a:pPr>
            <a:endParaRPr lang="fr-BE" dirty="0"/>
          </a:p>
          <a:p>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1C39C09C-C65F-4D61-B953-DB66CC0148B3}"/>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41157299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71746" y="229043"/>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516972"/>
            <a:ext cx="11131009" cy="4353886"/>
          </a:xfrm>
        </p:spPr>
        <p:txBody>
          <a:bodyPr>
            <a:normAutofit/>
          </a:bodyPr>
          <a:lstStyle/>
          <a:p>
            <a:pPr marL="342900" indent="-342900" algn="l">
              <a:buFont typeface="Arial" panose="020B0604020202020204" pitchFamily="34" charset="0"/>
              <a:buChar char="•"/>
            </a:pPr>
            <a:r>
              <a:rPr lang="fr-BE" sz="2000" b="1" dirty="0"/>
              <a:t>Justification pour une équipe déclarée incomplète.</a:t>
            </a:r>
          </a:p>
          <a:p>
            <a:pPr marL="342900" lvl="0" indent="-342900" algn="l">
              <a:buFont typeface="Arial" panose="020B0604020202020204" pitchFamily="34" charset="0"/>
              <a:buChar char="•"/>
            </a:pPr>
            <a:r>
              <a:rPr lang="fr-BE" sz="2000" dirty="0"/>
              <a:t>C’est le cas si une équipe doit effectuer un remplacement et elle n’a pas de remplaçant.</a:t>
            </a:r>
          </a:p>
          <a:p>
            <a:pPr marL="342900" lvl="0" indent="-342900" algn="l">
              <a:buFont typeface="Arial" panose="020B0604020202020204" pitchFamily="34" charset="0"/>
              <a:buChar char="•"/>
            </a:pPr>
            <a:r>
              <a:rPr lang="fr-BE" sz="2000" dirty="0"/>
              <a:t>Il peut s’agir d’une blessure, une expulsion ou une disqualification. Si à ce moment, il n’y a pas de remplacement possible l’équipe est déclarée incomplète.</a:t>
            </a:r>
          </a:p>
          <a:p>
            <a:pPr marL="342900" lvl="0" indent="-342900" algn="l">
              <a:buFont typeface="Arial" panose="020B0604020202020204" pitchFamily="34" charset="0"/>
              <a:buChar char="•"/>
            </a:pPr>
            <a:r>
              <a:rPr lang="fr-BE" sz="2000" dirty="0"/>
              <a:t>Si une équipe est déclarée incomplète, l’autre équipe se voit attribuer les points manquants pour clôturer le set.</a:t>
            </a:r>
          </a:p>
          <a:p>
            <a:pPr marL="342900" lvl="0" indent="-342900" algn="l">
              <a:buFont typeface="Arial" panose="020B0604020202020204" pitchFamily="34" charset="0"/>
              <a:buChar char="•"/>
            </a:pPr>
            <a:r>
              <a:rPr lang="fr-BE" sz="2000" dirty="0"/>
              <a:t>Cette action clôture le set.</a:t>
            </a:r>
          </a:p>
          <a:p>
            <a:pPr marL="342900" lvl="0" indent="-342900" algn="l">
              <a:buFont typeface="Arial" panose="020B0604020202020204" pitchFamily="34" charset="0"/>
              <a:buChar char="•"/>
            </a:pPr>
            <a:r>
              <a:rPr lang="fr-BE" sz="2000" dirty="0"/>
              <a:t>Il se peut que les sets suivants puissent être joués,</a:t>
            </a:r>
          </a:p>
          <a:p>
            <a:pPr marL="342900" indent="-342900" algn="l">
              <a:buFont typeface="Arial" panose="020B0604020202020204" pitchFamily="34" charset="0"/>
              <a:buChar char="•"/>
            </a:pPr>
            <a:r>
              <a:rPr lang="fr-BE" sz="2000" dirty="0"/>
              <a:t>Par exemple, un joueur a été expulsé pour un set, il peut ensuite jouer le set suivant.</a:t>
            </a:r>
          </a:p>
          <a:p>
            <a:r>
              <a:rPr lang="nl-BE" sz="2000" dirty="0"/>
              <a:t> </a:t>
            </a:r>
          </a:p>
          <a:p>
            <a:pPr algn="l"/>
            <a:endParaRPr lang="fr-BE" sz="2000" dirty="0"/>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A4E74AD8-9177-4125-80F6-B3D7400C8132}"/>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638860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30495" y="1985583"/>
            <a:ext cx="11131009" cy="4353886"/>
          </a:xfrm>
        </p:spPr>
        <p:txBody>
          <a:bodyPr>
            <a:normAutofit/>
          </a:bodyPr>
          <a:lstStyle/>
          <a:p>
            <a:pPr marL="342900" indent="-342900" algn="l">
              <a:buFont typeface="Arial" panose="020B0604020202020204" pitchFamily="34" charset="0"/>
              <a:buChar char="•"/>
            </a:pPr>
            <a:r>
              <a:rPr lang="fr-BE" sz="2000" b="1" dirty="0"/>
              <a:t>Pour la différence de points lors de la coupe</a:t>
            </a:r>
          </a:p>
          <a:p>
            <a:pPr marL="342900" lvl="0" indent="-342900" algn="l">
              <a:buFont typeface="Arial" panose="020B0604020202020204" pitchFamily="34" charset="0"/>
              <a:buChar char="•"/>
            </a:pPr>
            <a:r>
              <a:rPr lang="fr-BE" sz="2000" dirty="0"/>
              <a:t>Au début du set, cliquez sur -1 à l’équipe évoluant avec le bénéfice du “handicap”,</a:t>
            </a:r>
          </a:p>
          <a:p>
            <a:pPr marL="342900" lvl="0" indent="-342900" algn="l">
              <a:buFont typeface="Arial" panose="020B0604020202020204" pitchFamily="34" charset="0"/>
              <a:buChar char="•"/>
            </a:pPr>
            <a:r>
              <a:rPr lang="fr-BE" sz="2000" dirty="0"/>
              <a:t>Une fenêtre apparait, encodez </a:t>
            </a:r>
            <a:r>
              <a:rPr lang="fr-BE" sz="2000" dirty="0">
                <a:solidFill>
                  <a:srgbClr val="FF0000"/>
                </a:solidFill>
              </a:rPr>
              <a:t>-2</a:t>
            </a:r>
            <a:r>
              <a:rPr lang="fr-BE" sz="2000" dirty="0"/>
              <a:t> ou </a:t>
            </a:r>
            <a:r>
              <a:rPr lang="fr-BE" sz="2000" dirty="0">
                <a:solidFill>
                  <a:srgbClr val="FF0000"/>
                </a:solidFill>
              </a:rPr>
              <a:t>-4</a:t>
            </a:r>
            <a:r>
              <a:rPr lang="fr-BE" sz="2000" dirty="0"/>
              <a:t> ou </a:t>
            </a:r>
            <a:r>
              <a:rPr lang="fr-BE" sz="2000" dirty="0">
                <a:solidFill>
                  <a:srgbClr val="FF0000"/>
                </a:solidFill>
              </a:rPr>
              <a:t>-6</a:t>
            </a:r>
            <a:r>
              <a:rPr lang="fr-BE" sz="2000" dirty="0"/>
              <a:t> selon le handicap et commentez la raison de ce fait (différence de division),</a:t>
            </a:r>
          </a:p>
          <a:p>
            <a:pPr marL="342900" lvl="0" indent="-342900" algn="l">
              <a:buFont typeface="Arial" panose="020B0604020202020204" pitchFamily="34" charset="0"/>
              <a:buChar char="•"/>
            </a:pPr>
            <a:r>
              <a:rPr lang="fr-BE" sz="2000" dirty="0"/>
              <a:t>Quand vous appuyez sur “OK”, le score adapté (2, 4 ou 6 – 0) apparait dans l’écran de la rencontre.</a:t>
            </a:r>
          </a:p>
          <a:p>
            <a:pPr marL="342900" lvl="0" indent="-342900" algn="l">
              <a:buFont typeface="Arial" panose="020B0604020202020204" pitchFamily="34" charset="0"/>
              <a:buChar char="•"/>
            </a:pPr>
            <a:r>
              <a:rPr lang="fr-BE" sz="2000" dirty="0"/>
              <a:t>Pour le set 5, les points “avantages” sont divisés par deux.</a:t>
            </a:r>
          </a:p>
          <a:p>
            <a:pPr marL="342900" lvl="0" indent="-342900" algn="l">
              <a:buFont typeface="Arial" panose="020B0604020202020204" pitchFamily="34" charset="0"/>
              <a:buChar char="•"/>
            </a:pPr>
            <a:r>
              <a:rPr lang="fr-BE" sz="2000" dirty="0"/>
              <a:t>Il faut répéter l’opération à chaque début de set !</a:t>
            </a:r>
          </a:p>
          <a:p>
            <a:pPr marL="342900" indent="-342900" algn="l">
              <a:buFont typeface="Arial" panose="020B0604020202020204" pitchFamily="34" charset="0"/>
              <a:buChar char="•"/>
            </a:pPr>
            <a:endParaRPr lang="fr-BE" sz="2000" dirty="0"/>
          </a:p>
          <a:p>
            <a:r>
              <a:rPr lang="nl-BE" sz="2000" dirty="0"/>
              <a:t> </a:t>
            </a:r>
          </a:p>
          <a:p>
            <a:pPr algn="l"/>
            <a:endParaRPr lang="fr-BE" sz="2000" dirty="0"/>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A34FAF92-8DCC-420F-9E53-6F8FAAE62198}"/>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2601288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276785"/>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40044" y="2407640"/>
            <a:ext cx="11131009" cy="3581212"/>
          </a:xfrm>
        </p:spPr>
        <p:txBody>
          <a:bodyPr>
            <a:normAutofit/>
          </a:bodyPr>
          <a:lstStyle/>
          <a:p>
            <a:pPr marL="342900" indent="-342900" algn="l">
              <a:buFont typeface="Arial" panose="020B0604020202020204" pitchFamily="34" charset="0"/>
              <a:buChar char="•"/>
            </a:pPr>
            <a:r>
              <a:rPr lang="fr-BE" sz="2000" b="1" dirty="0">
                <a:solidFill>
                  <a:srgbClr val="FF0000"/>
                </a:solidFill>
              </a:rPr>
              <a:t>DEDUCTION DE POINTS PAR L’ARBITRE</a:t>
            </a:r>
          </a:p>
          <a:p>
            <a:pPr marL="342900" lvl="0" indent="-342900" algn="l">
              <a:buFont typeface="Arial" panose="020B0604020202020204" pitchFamily="34" charset="0"/>
              <a:buChar char="•"/>
            </a:pPr>
            <a:r>
              <a:rPr lang="fr-BE" sz="2000" dirty="0"/>
              <a:t>Si la rotation est mauvaise  pour un certain nombre de points, ceux-ci sont retirés jusqu’au moment ou la faute s’est produite.</a:t>
            </a:r>
          </a:p>
          <a:p>
            <a:pPr marL="342900" lvl="0" indent="-342900" algn="l">
              <a:buFont typeface="Arial" panose="020B0604020202020204" pitchFamily="34" charset="0"/>
              <a:buChar char="•"/>
            </a:pPr>
            <a:r>
              <a:rPr lang="fr-BE" sz="2000" dirty="0"/>
              <a:t>Pour ce faire, appuyez sur -1 et spécifier le nombre de points à retirer et indiquez la raison.</a:t>
            </a:r>
          </a:p>
          <a:p>
            <a:pPr marL="342900" lvl="0" indent="-342900" algn="l">
              <a:buFont typeface="Arial" panose="020B0604020202020204" pitchFamily="34" charset="0"/>
              <a:buChar char="•"/>
            </a:pPr>
            <a:r>
              <a:rPr lang="fr-BE" sz="2000" dirty="0"/>
              <a:t>Ne pas oublier d’ajouter un point à l’équipe adverse !</a:t>
            </a:r>
          </a:p>
          <a:p>
            <a:pPr lvl="0" algn="l"/>
            <a:endParaRPr lang="fr-BE" sz="2000" dirty="0"/>
          </a:p>
          <a:p>
            <a:pPr marL="342900" indent="-342900" algn="l">
              <a:buFont typeface="Arial" panose="020B0604020202020204" pitchFamily="34" charset="0"/>
              <a:buChar char="•"/>
            </a:pPr>
            <a:endParaRPr lang="fr-BE" sz="2000" dirty="0"/>
          </a:p>
          <a:p>
            <a:r>
              <a:rPr lang="nl-BE" sz="2000" dirty="0"/>
              <a:t> </a:t>
            </a:r>
          </a:p>
          <a:p>
            <a:pPr algn="l"/>
            <a:endParaRPr lang="fr-BE" sz="2000" dirty="0"/>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B1909BB3-8BC6-45A0-B55C-613EAE65AB5F}"/>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79824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39298-D0A0-489F-895D-B30089799D7D}"/>
              </a:ext>
            </a:extLst>
          </p:cNvPr>
          <p:cNvSpPr>
            <a:spLocks noGrp="1"/>
          </p:cNvSpPr>
          <p:nvPr>
            <p:ph type="title"/>
          </p:nvPr>
        </p:nvSpPr>
        <p:spPr>
          <a:xfrm>
            <a:off x="607725" y="110614"/>
            <a:ext cx="11014745" cy="1325563"/>
          </a:xfrm>
        </p:spPr>
        <p:txBody>
          <a:bodyPr>
            <a:normAutofit/>
          </a:bodyPr>
          <a:lstStyle/>
          <a:p>
            <a:pPr algn="ctr"/>
            <a:r>
              <a:rPr lang="fr-BE" sz="4000" dirty="0">
                <a:latin typeface="+mn-lt"/>
              </a:rPr>
              <a:t>Installation de l’application Volley Spike</a:t>
            </a:r>
          </a:p>
        </p:txBody>
      </p:sp>
      <p:sp>
        <p:nvSpPr>
          <p:cNvPr id="3" name="Espace réservé du contenu 2">
            <a:extLst>
              <a:ext uri="{FF2B5EF4-FFF2-40B4-BE49-F238E27FC236}">
                <a16:creationId xmlns:a16="http://schemas.microsoft.com/office/drawing/2014/main" id="{E3F75D58-C14D-409D-AE1C-15EE14097B08}"/>
              </a:ext>
            </a:extLst>
          </p:cNvPr>
          <p:cNvSpPr>
            <a:spLocks noGrp="1"/>
          </p:cNvSpPr>
          <p:nvPr>
            <p:ph idx="1"/>
          </p:nvPr>
        </p:nvSpPr>
        <p:spPr>
          <a:xfrm>
            <a:off x="360736" y="1276184"/>
            <a:ext cx="11657343" cy="3851012"/>
          </a:xfrm>
        </p:spPr>
        <p:txBody>
          <a:bodyPr>
            <a:normAutofit/>
          </a:bodyPr>
          <a:lstStyle/>
          <a:p>
            <a:r>
              <a:rPr lang="fr-BE" sz="2400" dirty="0"/>
              <a:t>Connectez-vous sur </a:t>
            </a:r>
            <a:r>
              <a:rPr lang="fr-BE" sz="2400" dirty="0" err="1"/>
              <a:t>GooglePlay</a:t>
            </a:r>
            <a:endParaRPr lang="fr-BE" sz="2400" dirty="0"/>
          </a:p>
          <a:p>
            <a:r>
              <a:rPr lang="fr-BE" sz="2400" dirty="0"/>
              <a:t>Rechercher l’application VolleySpike de METSI</a:t>
            </a:r>
            <a:endParaRPr lang="fr-BE" sz="2000" dirty="0">
              <a:solidFill>
                <a:srgbClr val="3366FF"/>
              </a:solidFill>
            </a:endParaRPr>
          </a:p>
          <a:p>
            <a:r>
              <a:rPr lang="fr-BE" sz="2400" dirty="0"/>
              <a:t>Cliquer sur « installer»</a:t>
            </a:r>
          </a:p>
          <a:p>
            <a:r>
              <a:rPr lang="fr-BE" sz="2400" dirty="0"/>
              <a:t>L’application est téléchargée.</a:t>
            </a:r>
          </a:p>
          <a:p>
            <a:r>
              <a:rPr lang="fr-BE" sz="2400" dirty="0"/>
              <a:t>Après le téléchargement, cliquez sur « ouvrir »</a:t>
            </a:r>
          </a:p>
          <a:p>
            <a:r>
              <a:rPr lang="fr-BE" sz="2400" dirty="0"/>
              <a:t>Vérifier si c’est bien la dernière version,</a:t>
            </a:r>
          </a:p>
          <a:p>
            <a:r>
              <a:rPr lang="fr-BE" sz="2400" dirty="0"/>
              <a:t>À l’heure actuelle, il s’agit de la 91.</a:t>
            </a:r>
            <a:endParaRPr lang="nl-BE" sz="2400" dirty="0"/>
          </a:p>
          <a:p>
            <a:endParaRPr lang="fr-BE" sz="2400" dirty="0">
              <a:latin typeface="Comic Sans MS" panose="030F0702030302020204" pitchFamily="66" charset="0"/>
            </a:endParaRPr>
          </a:p>
        </p:txBody>
      </p:sp>
      <p:pic>
        <p:nvPicPr>
          <p:cNvPr id="6" name="Image 5">
            <a:extLst>
              <a:ext uri="{FF2B5EF4-FFF2-40B4-BE49-F238E27FC236}">
                <a16:creationId xmlns:a16="http://schemas.microsoft.com/office/drawing/2014/main" id="{1ACE97D1-DC6B-45B2-A585-B15665405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C730DC80-FEBA-4FE2-8239-CE5BCBB90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8" name="Espace réservé du pied de page 7">
            <a:extLst>
              <a:ext uri="{FF2B5EF4-FFF2-40B4-BE49-F238E27FC236}">
                <a16:creationId xmlns:a16="http://schemas.microsoft.com/office/drawing/2014/main" id="{26A85A98-FB8E-4972-B799-5617788F119C}"/>
              </a:ext>
            </a:extLst>
          </p:cNvPr>
          <p:cNvSpPr>
            <a:spLocks noGrp="1"/>
          </p:cNvSpPr>
          <p:nvPr>
            <p:ph type="ftr" sz="quarter" idx="11"/>
          </p:nvPr>
        </p:nvSpPr>
        <p:spPr/>
        <p:txBody>
          <a:bodyPr/>
          <a:lstStyle/>
          <a:p>
            <a:r>
              <a:rPr lang="fr-BE"/>
              <a:t>V13 du 03/09/2020</a:t>
            </a:r>
            <a:endParaRPr lang="fr-BE" dirty="0"/>
          </a:p>
        </p:txBody>
      </p:sp>
      <p:pic>
        <p:nvPicPr>
          <p:cNvPr id="9" name="Image 8">
            <a:extLst>
              <a:ext uri="{FF2B5EF4-FFF2-40B4-BE49-F238E27FC236}">
                <a16:creationId xmlns:a16="http://schemas.microsoft.com/office/drawing/2014/main" id="{EBBAECAE-5886-44DC-8A3B-C1E9A4A28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371552"/>
            <a:ext cx="1831021" cy="2124000"/>
          </a:xfrm>
          <a:prstGeom prst="rect">
            <a:avLst/>
          </a:prstGeom>
        </p:spPr>
      </p:pic>
    </p:spTree>
    <p:extLst>
      <p:ext uri="{BB962C8B-B14F-4D97-AF65-F5344CB8AC3E}">
        <p14:creationId xmlns:p14="http://schemas.microsoft.com/office/powerpoint/2010/main" val="300208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276785"/>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40044" y="1291905"/>
            <a:ext cx="11131009" cy="4696947"/>
          </a:xfrm>
        </p:spPr>
        <p:txBody>
          <a:bodyPr>
            <a:normAutofit fontScale="47500" lnSpcReduction="20000"/>
          </a:bodyPr>
          <a:lstStyle/>
          <a:p>
            <a:r>
              <a:rPr lang="fr-BE" sz="3600" b="1" dirty="0"/>
              <a:t>Ajout commentaire(s) ou refus de signer la FME par un capitaine en fin de match</a:t>
            </a:r>
          </a:p>
          <a:p>
            <a:r>
              <a:rPr lang="fr-BE" sz="5100" b="1" u="sng" dirty="0">
                <a:solidFill>
                  <a:srgbClr val="FF0000"/>
                </a:solidFill>
              </a:rPr>
              <a:t>!!! ATTENTION !!!</a:t>
            </a:r>
          </a:p>
          <a:p>
            <a:r>
              <a:rPr lang="fr-BE" sz="4400" b="1" u="sng" dirty="0">
                <a:solidFill>
                  <a:srgbClr val="FF0000"/>
                </a:solidFill>
              </a:rPr>
              <a:t>Ces opérations ne peuvent s’effectuer que sous le contrôle de l’arbitre</a:t>
            </a:r>
          </a:p>
          <a:p>
            <a:endParaRPr lang="fr-BE" sz="2000" b="1" u="sng" dirty="0">
              <a:solidFill>
                <a:srgbClr val="FF0000"/>
              </a:solidFill>
            </a:endParaRPr>
          </a:p>
          <a:p>
            <a:pPr marL="342900" lvl="0" indent="-342900" algn="l">
              <a:buFont typeface="Arial" panose="020B0604020202020204" pitchFamily="34" charset="0"/>
              <a:buChar char="•"/>
            </a:pPr>
            <a:r>
              <a:rPr lang="fr-BE" sz="4000" dirty="0"/>
              <a:t>Si un ou des commentaire(s) doive(nt) être ajouté(s) en fin de rencontre, avant les signatures </a:t>
            </a:r>
            <a:r>
              <a:rPr lang="fr-BE" sz="4000" dirty="0" err="1"/>
              <a:t>requisent</a:t>
            </a:r>
            <a:endParaRPr lang="fr-BE" sz="4000" dirty="0"/>
          </a:p>
          <a:p>
            <a:pPr marL="800100" lvl="1" indent="-342900" algn="l">
              <a:buFont typeface="Wingdings" panose="05000000000000000000" pitchFamily="2" charset="2"/>
              <a:buChar char="Ø"/>
            </a:pPr>
            <a:r>
              <a:rPr lang="fr-BE" sz="4000" dirty="0"/>
              <a:t>Cliquer sur « Comments",</a:t>
            </a:r>
          </a:p>
          <a:p>
            <a:pPr marL="800100" lvl="1" indent="-342900" algn="l">
              <a:buFont typeface="Wingdings" panose="05000000000000000000" pitchFamily="2" charset="2"/>
              <a:buChar char="Ø"/>
            </a:pPr>
            <a:r>
              <a:rPr lang="fr-BE" sz="4000" dirty="0"/>
              <a:t>Cliquer sur « </a:t>
            </a:r>
            <a:r>
              <a:rPr lang="fr-BE" sz="4000" dirty="0" err="1"/>
              <a:t>Add</a:t>
            </a:r>
            <a:r>
              <a:rPr lang="fr-BE" sz="4000" dirty="0"/>
              <a:t> </a:t>
            </a:r>
            <a:r>
              <a:rPr lang="fr-BE" sz="4000" dirty="0" err="1"/>
              <a:t>comments</a:t>
            </a:r>
            <a:r>
              <a:rPr lang="fr-BE" sz="4000" dirty="0"/>
              <a:t> »,</a:t>
            </a:r>
          </a:p>
          <a:p>
            <a:pPr marL="800100" lvl="1" indent="-342900" algn="l">
              <a:buFont typeface="Wingdings" panose="05000000000000000000" pitchFamily="2" charset="2"/>
              <a:buChar char="Ø"/>
            </a:pPr>
            <a:r>
              <a:rPr lang="fr-BE" sz="4000" dirty="0"/>
              <a:t>Ajouter le commentaire,</a:t>
            </a:r>
          </a:p>
          <a:p>
            <a:pPr marL="800100" lvl="1" indent="-342900" algn="l">
              <a:buFont typeface="Wingdings" panose="05000000000000000000" pitchFamily="2" charset="2"/>
              <a:buChar char="Ø"/>
            </a:pPr>
            <a:r>
              <a:rPr lang="fr-BE" sz="4000" dirty="0"/>
              <a:t>Approuver l’opération,</a:t>
            </a:r>
          </a:p>
          <a:p>
            <a:pPr marL="800100" lvl="1" indent="-342900" algn="l">
              <a:buFont typeface="Wingdings" panose="05000000000000000000" pitchFamily="2" charset="2"/>
              <a:buChar char="Ø"/>
            </a:pPr>
            <a:r>
              <a:rPr lang="fr-BE" sz="4000" dirty="0"/>
              <a:t>C’est enregistré !       </a:t>
            </a:r>
          </a:p>
          <a:p>
            <a:pPr marL="342900" lvl="0" indent="-342900" algn="l">
              <a:buFont typeface="Arial" panose="020B0604020202020204" pitchFamily="34" charset="0"/>
              <a:buChar char="•"/>
            </a:pPr>
            <a:r>
              <a:rPr lang="fr-BE" sz="4000" dirty="0"/>
              <a:t>Si un capitaine refuse de signer la FME en fin de rencontre,</a:t>
            </a:r>
          </a:p>
          <a:p>
            <a:pPr marL="800100" lvl="1" indent="-342900" algn="l">
              <a:buFont typeface="Wingdings" panose="05000000000000000000" pitchFamily="2" charset="2"/>
              <a:buChar char="Ø"/>
            </a:pPr>
            <a:r>
              <a:rPr lang="fr-BE" sz="4000" dirty="0"/>
              <a:t>Après avoir effectué les mêmes opérations que ci-dessus (points 1 à 5) et, ajouté dans "Commentaire" que le capitaine refuse de signer la FME en fin de match,</a:t>
            </a:r>
          </a:p>
          <a:p>
            <a:pPr marL="800100" lvl="1" indent="-342900" algn="l">
              <a:buFont typeface="Wingdings" panose="05000000000000000000" pitchFamily="2" charset="2"/>
              <a:buChar char="Ø"/>
            </a:pPr>
            <a:r>
              <a:rPr lang="fr-BE" sz="4000" dirty="0"/>
              <a:t>L’arbitre fera une grande croix dans la case </a:t>
            </a:r>
            <a:r>
              <a:rPr lang="fr-BE" sz="4000" dirty="0" err="1"/>
              <a:t>had</a:t>
            </a:r>
            <a:r>
              <a:rPr lang="fr-BE" sz="4000" dirty="0"/>
              <a:t>-hoc et clôturera la FME.</a:t>
            </a:r>
          </a:p>
          <a:p>
            <a:pPr lvl="0" algn="l"/>
            <a:endParaRPr lang="fr-BE" sz="2000" dirty="0"/>
          </a:p>
          <a:p>
            <a:pPr marL="342900" indent="-342900" algn="l">
              <a:buFont typeface="Arial" panose="020B0604020202020204" pitchFamily="34" charset="0"/>
              <a:buChar char="•"/>
            </a:pPr>
            <a:endParaRPr lang="fr-BE" sz="2000" dirty="0"/>
          </a:p>
          <a:p>
            <a:r>
              <a:rPr lang="nl-BE" sz="2000" dirty="0"/>
              <a:t> </a:t>
            </a:r>
          </a:p>
          <a:p>
            <a:pPr algn="l"/>
            <a:endParaRPr lang="fr-BE" sz="2000" dirty="0"/>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B1909BB3-8BC6-45A0-B55C-613EAE65AB5F}"/>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3592717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276785"/>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30495" y="970725"/>
            <a:ext cx="11131009" cy="3581212"/>
          </a:xfrm>
        </p:spPr>
        <p:txBody>
          <a:bodyPr>
            <a:normAutofit/>
          </a:bodyPr>
          <a:lstStyle/>
          <a:p>
            <a:pPr algn="l"/>
            <a:r>
              <a:rPr lang="fr-BE" sz="2000" b="1" dirty="0">
                <a:solidFill>
                  <a:srgbClr val="FF0000"/>
                </a:solidFill>
              </a:rPr>
              <a:t>		</a:t>
            </a:r>
            <a:r>
              <a:rPr lang="fr-BE" b="1" u="sng" dirty="0">
                <a:solidFill>
                  <a:srgbClr val="FF0000"/>
                </a:solidFill>
              </a:rPr>
              <a:t>Clôture d’un match n’ayant pu arriver à son terme PAR L’ARBITRE</a:t>
            </a:r>
          </a:p>
          <a:p>
            <a:pPr marL="342900" lvl="0" indent="-342900" algn="l">
              <a:buFont typeface="Arial" panose="020B0604020202020204" pitchFamily="34" charset="0"/>
              <a:buChar char="•"/>
            </a:pPr>
            <a:r>
              <a:rPr lang="fr-BE" sz="2000" dirty="0"/>
              <a:t>Si la rencontre n’a pu arriver à son terme (panne de courant, fuite au toit,….)</a:t>
            </a:r>
          </a:p>
          <a:p>
            <a:pPr marL="342900" lvl="0" indent="-342900" algn="l">
              <a:buFont typeface="Arial" panose="020B0604020202020204" pitchFamily="34" charset="0"/>
              <a:buChar char="•"/>
            </a:pPr>
            <a:r>
              <a:rPr lang="fr-BE" sz="2000" dirty="0"/>
              <a:t>Pour ce faire, appuyez sur l’onglet « </a:t>
            </a:r>
            <a:r>
              <a:rPr lang="fr-BE" sz="2000" u="sng" dirty="0"/>
              <a:t>END MATCH EARLY</a:t>
            </a:r>
            <a:r>
              <a:rPr lang="fr-BE" sz="2000" dirty="0"/>
              <a:t> »</a:t>
            </a:r>
          </a:p>
          <a:p>
            <a:pPr marL="342900" lvl="0" indent="-342900" algn="l">
              <a:buFont typeface="Arial" panose="020B0604020202020204" pitchFamily="34" charset="0"/>
              <a:buChar char="•"/>
            </a:pPr>
            <a:r>
              <a:rPr lang="fr-BE" sz="2000" dirty="0"/>
              <a:t>Cette opération clôture la feuille de match ! Ne pas oublier d’ajouter un commentaire dans la rubrique ad-hoc.</a:t>
            </a:r>
          </a:p>
          <a:p>
            <a:pPr lvl="0" algn="l"/>
            <a:endParaRPr lang="fr-BE" sz="2000" dirty="0"/>
          </a:p>
          <a:p>
            <a:pPr marL="342900" indent="-342900" algn="l">
              <a:buFont typeface="Arial" panose="020B0604020202020204" pitchFamily="34" charset="0"/>
              <a:buChar char="•"/>
            </a:pPr>
            <a:endParaRPr lang="fr-BE" sz="2000" dirty="0"/>
          </a:p>
          <a:p>
            <a:r>
              <a:rPr lang="nl-BE" sz="2000" dirty="0"/>
              <a:t> </a:t>
            </a:r>
          </a:p>
          <a:p>
            <a:pPr algn="l"/>
            <a:endParaRPr lang="fr-BE" sz="2000" dirty="0"/>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B1909BB3-8BC6-45A0-B55C-613EAE65AB5F}"/>
              </a:ext>
            </a:extLst>
          </p:cNvPr>
          <p:cNvSpPr>
            <a:spLocks noGrp="1"/>
          </p:cNvSpPr>
          <p:nvPr>
            <p:ph type="ftr" sz="quarter" idx="11"/>
          </p:nvPr>
        </p:nvSpPr>
        <p:spPr/>
        <p:txBody>
          <a:bodyPr/>
          <a:lstStyle/>
          <a:p>
            <a:r>
              <a:rPr lang="fr-BE"/>
              <a:t>V13 du 03/09/2020</a:t>
            </a:r>
            <a:endParaRPr lang="fr-BE" dirty="0"/>
          </a:p>
        </p:txBody>
      </p:sp>
      <p:pic>
        <p:nvPicPr>
          <p:cNvPr id="7" name="Image 6">
            <a:extLst>
              <a:ext uri="{FF2B5EF4-FFF2-40B4-BE49-F238E27FC236}">
                <a16:creationId xmlns:a16="http://schemas.microsoft.com/office/drawing/2014/main" id="{7777A26D-A2E1-4B01-A32D-C6B8720C7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2009" y="2607585"/>
            <a:ext cx="7917932" cy="3348000"/>
          </a:xfrm>
          <a:prstGeom prst="rect">
            <a:avLst/>
          </a:prstGeom>
        </p:spPr>
      </p:pic>
      <p:cxnSp>
        <p:nvCxnSpPr>
          <p:cNvPr id="9" name="Connecteur droit avec flèche 8">
            <a:extLst>
              <a:ext uri="{FF2B5EF4-FFF2-40B4-BE49-F238E27FC236}">
                <a16:creationId xmlns:a16="http://schemas.microsoft.com/office/drawing/2014/main" id="{727B34C6-53FE-4345-BD8B-5598D6ED91DF}"/>
              </a:ext>
            </a:extLst>
          </p:cNvPr>
          <p:cNvCxnSpPr/>
          <p:nvPr/>
        </p:nvCxnSpPr>
        <p:spPr>
          <a:xfrm>
            <a:off x="5617029" y="2052735"/>
            <a:ext cx="683946" cy="21781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9015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99375" y="1349664"/>
            <a:ext cx="11131009" cy="3884102"/>
          </a:xfrm>
        </p:spPr>
        <p:txBody>
          <a:bodyPr>
            <a:normAutofit/>
          </a:bodyPr>
          <a:lstStyle/>
          <a:p>
            <a:pPr marL="342900" indent="-342900" algn="l">
              <a:buFont typeface="Arial" panose="020B0604020202020204" pitchFamily="34" charset="0"/>
              <a:buChar char="•"/>
            </a:pPr>
            <a:r>
              <a:rPr lang="fr-BE" sz="2000" b="1" dirty="0"/>
              <a:t>La case « Comments » est désormais accessible en permanence,</a:t>
            </a:r>
          </a:p>
          <a:p>
            <a:pPr marL="342900" indent="-342900" algn="l">
              <a:buFont typeface="Arial" panose="020B0604020202020204" pitchFamily="34" charset="0"/>
              <a:buChar char="•"/>
            </a:pPr>
            <a:r>
              <a:rPr lang="fr-BE" sz="2000" b="1" dirty="0"/>
              <a:t>La feuille de match est utilisée pour les rencontres réserves,</a:t>
            </a:r>
          </a:p>
          <a:p>
            <a:pPr marL="342900" indent="-342900" algn="l">
              <a:buFont typeface="Arial" panose="020B0604020202020204" pitchFamily="34" charset="0"/>
              <a:buChar char="•"/>
            </a:pPr>
            <a:r>
              <a:rPr lang="fr-BE" sz="2000" b="1" u="sng" dirty="0">
                <a:solidFill>
                  <a:srgbClr val="FF0000"/>
                </a:solidFill>
              </a:rPr>
              <a:t>Attention</a:t>
            </a:r>
            <a:r>
              <a:rPr lang="fr-BE" sz="2000" b="1" dirty="0"/>
              <a:t>, pour la rencontre réserve il faut télécharger le numéro de rencontre qui est précédé de la lettre </a:t>
            </a:r>
            <a:r>
              <a:rPr lang="fr-BE" sz="2000" b="1" dirty="0">
                <a:solidFill>
                  <a:srgbClr val="FF0000"/>
                </a:solidFill>
              </a:rPr>
              <a:t>R</a:t>
            </a:r>
          </a:p>
          <a:p>
            <a:pPr marL="342900" indent="-342900" algn="l">
              <a:buFont typeface="Arial" panose="020B0604020202020204" pitchFamily="34" charset="0"/>
              <a:buChar char="•"/>
            </a:pPr>
            <a:r>
              <a:rPr lang="fr-BE" sz="2000" b="1" dirty="0">
                <a:solidFill>
                  <a:srgbClr val="FF0000"/>
                </a:solidFill>
              </a:rPr>
              <a:t>Entre le deuxième et le troisième set du match réserve, il faut impérativement retourner dans l’onglet « Options » et </a:t>
            </a:r>
            <a:r>
              <a:rPr lang="fr-BE" sz="2000" b="1" u="sng" dirty="0">
                <a:solidFill>
                  <a:srgbClr val="FF0000"/>
                </a:solidFill>
              </a:rPr>
              <a:t>activer le curseur</a:t>
            </a:r>
            <a:r>
              <a:rPr lang="fr-BE" sz="2000" b="1" dirty="0">
                <a:solidFill>
                  <a:srgbClr val="FF0000"/>
                </a:solidFill>
              </a:rPr>
              <a:t> pour empêcher le changement de côté au score de 8 points</a:t>
            </a:r>
            <a:endParaRPr lang="fr-BE" sz="2000" dirty="0">
              <a:solidFill>
                <a:srgbClr val="FF0000"/>
              </a:solidFill>
            </a:endParaRPr>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D7FFCFC8-DEA8-490F-B509-E83FB9C440D4}"/>
              </a:ext>
            </a:extLst>
          </p:cNvPr>
          <p:cNvSpPr>
            <a:spLocks noGrp="1"/>
          </p:cNvSpPr>
          <p:nvPr>
            <p:ph type="ftr" sz="quarter" idx="11"/>
          </p:nvPr>
        </p:nvSpPr>
        <p:spPr/>
        <p:txBody>
          <a:bodyPr/>
          <a:lstStyle/>
          <a:p>
            <a:r>
              <a:rPr lang="fr-BE"/>
              <a:t>V13 du 03/09/2020</a:t>
            </a:r>
            <a:endParaRPr lang="fr-BE" dirty="0"/>
          </a:p>
        </p:txBody>
      </p:sp>
      <p:pic>
        <p:nvPicPr>
          <p:cNvPr id="7" name="Image 6">
            <a:extLst>
              <a:ext uri="{FF2B5EF4-FFF2-40B4-BE49-F238E27FC236}">
                <a16:creationId xmlns:a16="http://schemas.microsoft.com/office/drawing/2014/main" id="{3821A5CA-7E4E-4E6C-A791-BF55AE47C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6500" y="3450820"/>
            <a:ext cx="6468378" cy="2905530"/>
          </a:xfrm>
          <a:prstGeom prst="rect">
            <a:avLst/>
          </a:prstGeom>
        </p:spPr>
      </p:pic>
      <p:cxnSp>
        <p:nvCxnSpPr>
          <p:cNvPr id="9" name="Connecteur droit avec flèche 8">
            <a:extLst>
              <a:ext uri="{FF2B5EF4-FFF2-40B4-BE49-F238E27FC236}">
                <a16:creationId xmlns:a16="http://schemas.microsoft.com/office/drawing/2014/main" id="{C7F13D87-C987-4F55-B26B-5CAAFA921FC2}"/>
              </a:ext>
            </a:extLst>
          </p:cNvPr>
          <p:cNvCxnSpPr>
            <a:cxnSpLocks/>
          </p:cNvCxnSpPr>
          <p:nvPr/>
        </p:nvCxnSpPr>
        <p:spPr>
          <a:xfrm flipH="1">
            <a:off x="3573631" y="3407180"/>
            <a:ext cx="942391" cy="155480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22239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99375" y="1349664"/>
            <a:ext cx="11131009" cy="3884102"/>
          </a:xfrm>
        </p:spPr>
        <p:txBody>
          <a:bodyPr>
            <a:normAutofit/>
          </a:bodyPr>
          <a:lstStyle/>
          <a:p>
            <a:pPr marL="342900" indent="-342900" algn="l">
              <a:buFont typeface="Arial" panose="020B0604020202020204" pitchFamily="34" charset="0"/>
              <a:buChar char="•"/>
            </a:pPr>
            <a:r>
              <a:rPr lang="fr-BE" sz="2000" b="1" dirty="0"/>
              <a:t>Il est possible de voir la feuille de match sous l’application,</a:t>
            </a:r>
          </a:p>
          <a:p>
            <a:pPr marL="342900" indent="-342900" algn="l">
              <a:buFont typeface="Arial" panose="020B0604020202020204" pitchFamily="34" charset="0"/>
              <a:buChar char="•"/>
            </a:pPr>
            <a:r>
              <a:rPr lang="fr-BE" sz="2000" b="1" dirty="0"/>
              <a:t>Pour voir cette « </a:t>
            </a:r>
            <a:r>
              <a:rPr lang="fr-BE" sz="2000" b="1" u="sng" dirty="0"/>
              <a:t>feuille</a:t>
            </a:r>
            <a:r>
              <a:rPr lang="fr-BE" sz="2000" b="1" dirty="0"/>
              <a:t> » il faut </a:t>
            </a:r>
            <a:r>
              <a:rPr lang="fr-BE" sz="2000" b="1" u="sng" dirty="0"/>
              <a:t>activer le curseur ad-hoc</a:t>
            </a:r>
            <a:r>
              <a:rPr lang="fr-BE" sz="2000" b="1" dirty="0"/>
              <a:t> dans l’onglet « Options »,</a:t>
            </a:r>
            <a:endParaRPr lang="fr-BE" sz="2000" dirty="0">
              <a:solidFill>
                <a:srgbClr val="FF0000"/>
              </a:solidFill>
            </a:endParaRPr>
          </a:p>
          <a:p>
            <a:pPr algn="l">
              <a:lnSpc>
                <a:spcPct val="120000"/>
              </a:lnSpc>
              <a:spcBef>
                <a:spcPts val="600"/>
              </a:spcBef>
            </a:pPr>
            <a:endParaRPr lang="fr-BE" sz="2000" dirty="0"/>
          </a:p>
          <a:p>
            <a:endParaRPr lang="fr-BE" sz="20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5" name="Espace réservé du pied de page 4">
            <a:extLst>
              <a:ext uri="{FF2B5EF4-FFF2-40B4-BE49-F238E27FC236}">
                <a16:creationId xmlns:a16="http://schemas.microsoft.com/office/drawing/2014/main" id="{D7FFCFC8-DEA8-490F-B509-E83FB9C440D4}"/>
              </a:ext>
            </a:extLst>
          </p:cNvPr>
          <p:cNvSpPr>
            <a:spLocks noGrp="1"/>
          </p:cNvSpPr>
          <p:nvPr>
            <p:ph type="ftr" sz="quarter" idx="11"/>
          </p:nvPr>
        </p:nvSpPr>
        <p:spPr/>
        <p:txBody>
          <a:bodyPr/>
          <a:lstStyle/>
          <a:p>
            <a:r>
              <a:rPr lang="fr-BE"/>
              <a:t>V13 du 03/09/2020</a:t>
            </a:r>
            <a:endParaRPr lang="fr-BE" dirty="0"/>
          </a:p>
        </p:txBody>
      </p:sp>
      <p:pic>
        <p:nvPicPr>
          <p:cNvPr id="7" name="Image 6">
            <a:extLst>
              <a:ext uri="{FF2B5EF4-FFF2-40B4-BE49-F238E27FC236}">
                <a16:creationId xmlns:a16="http://schemas.microsoft.com/office/drawing/2014/main" id="{3821A5CA-7E4E-4E6C-A791-BF55AE47C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975" y="2805903"/>
            <a:ext cx="5957239" cy="2304000"/>
          </a:xfrm>
          <a:prstGeom prst="rect">
            <a:avLst/>
          </a:prstGeom>
        </p:spPr>
      </p:pic>
      <p:cxnSp>
        <p:nvCxnSpPr>
          <p:cNvPr id="8" name="Connecteur droit avec flèche 7">
            <a:extLst>
              <a:ext uri="{FF2B5EF4-FFF2-40B4-BE49-F238E27FC236}">
                <a16:creationId xmlns:a16="http://schemas.microsoft.com/office/drawing/2014/main" id="{E84EF4A2-7A39-439F-9C22-2F26F01B7489}"/>
              </a:ext>
            </a:extLst>
          </p:cNvPr>
          <p:cNvCxnSpPr>
            <a:cxnSpLocks/>
          </p:cNvCxnSpPr>
          <p:nvPr/>
        </p:nvCxnSpPr>
        <p:spPr>
          <a:xfrm>
            <a:off x="5324003" y="2059355"/>
            <a:ext cx="880854" cy="259662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3" name="Image 12">
            <a:extLst>
              <a:ext uri="{FF2B5EF4-FFF2-40B4-BE49-F238E27FC236}">
                <a16:creationId xmlns:a16="http://schemas.microsoft.com/office/drawing/2014/main" id="{57754AFF-2D8D-4E09-85E3-54A47F0446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58" y="3429000"/>
            <a:ext cx="4463690" cy="2448000"/>
          </a:xfrm>
          <a:prstGeom prst="rect">
            <a:avLst/>
          </a:prstGeom>
        </p:spPr>
      </p:pic>
      <p:cxnSp>
        <p:nvCxnSpPr>
          <p:cNvPr id="15" name="Connecteur droit avec flèche 14">
            <a:extLst>
              <a:ext uri="{FF2B5EF4-FFF2-40B4-BE49-F238E27FC236}">
                <a16:creationId xmlns:a16="http://schemas.microsoft.com/office/drawing/2014/main" id="{551BCE28-31CF-4FB6-948D-64BAEF21B1A1}"/>
              </a:ext>
            </a:extLst>
          </p:cNvPr>
          <p:cNvCxnSpPr/>
          <p:nvPr/>
        </p:nvCxnSpPr>
        <p:spPr>
          <a:xfrm flipH="1">
            <a:off x="2855167" y="2059355"/>
            <a:ext cx="391886" cy="26712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56900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Dernier point</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21157" y="1786832"/>
            <a:ext cx="11131009" cy="3691179"/>
          </a:xfrm>
        </p:spPr>
        <p:txBody>
          <a:bodyPr>
            <a:noAutofit/>
          </a:bodyPr>
          <a:lstStyle/>
          <a:p>
            <a:pPr marL="342900" indent="-342900" algn="l">
              <a:buFont typeface="Arial" panose="020B0604020202020204" pitchFamily="34" charset="0"/>
              <a:buChar char="•"/>
            </a:pPr>
            <a:r>
              <a:rPr lang="fr-BE" sz="1600" b="1" dirty="0"/>
              <a:t>Saisie des résultats de la rencontre réserve</a:t>
            </a:r>
          </a:p>
          <a:p>
            <a:pPr marL="342900" indent="-342900" algn="l">
              <a:buFont typeface="Arial" panose="020B0604020202020204" pitchFamily="34" charset="0"/>
              <a:buChar char="•"/>
            </a:pPr>
            <a:r>
              <a:rPr lang="fr-BE" sz="1600" dirty="0"/>
              <a:t>Allez dans l’onglet “MATCH RESERVE” et encodez le score du match réserve.</a:t>
            </a:r>
          </a:p>
          <a:p>
            <a:pPr marL="342900" indent="-342900" algn="l">
              <a:buFont typeface="Arial" panose="020B0604020202020204" pitchFamily="34" charset="0"/>
              <a:buChar char="•"/>
            </a:pPr>
            <a:r>
              <a:rPr lang="fr-BE" sz="1600" dirty="0"/>
              <a:t>Le résultat de la rencontre réserve sera uploade (envoyé) automatiquement avec le match première.</a:t>
            </a:r>
          </a:p>
          <a:p>
            <a:pPr marL="342900" indent="-342900" algn="l">
              <a:buFont typeface="Arial" panose="020B0604020202020204" pitchFamily="34" charset="0"/>
              <a:buChar char="•"/>
            </a:pPr>
            <a:endParaRPr lang="fr-BE" sz="1600" dirty="0"/>
          </a:p>
          <a:p>
            <a:pPr marL="342900" indent="-342900" algn="l">
              <a:buFont typeface="Arial" panose="020B0604020202020204" pitchFamily="34" charset="0"/>
              <a:buChar char="•"/>
            </a:pPr>
            <a:r>
              <a:rPr lang="fr-BE" sz="1600" b="1" u="sng" dirty="0">
                <a:solidFill>
                  <a:srgbClr val="FF0000"/>
                </a:solidFill>
              </a:rPr>
              <a:t>Une fois que vous avez à nouveau une connection internet</a:t>
            </a:r>
            <a:r>
              <a:rPr lang="fr-BE" sz="1600" dirty="0"/>
              <a:t>, vous pouvez UPLOADER (ENVOYER)le résultat de la rencontre et vous obtenez alors la fenêtre suivante:</a:t>
            </a:r>
          </a:p>
          <a:p>
            <a:pPr marL="342900" indent="-342900" algn="l">
              <a:buFont typeface="Arial" panose="020B0604020202020204" pitchFamily="34" charset="0"/>
              <a:buChar char="•"/>
            </a:pPr>
            <a:endParaRPr lang="fr-BE" sz="1600" dirty="0"/>
          </a:p>
          <a:p>
            <a:pPr algn="l">
              <a:lnSpc>
                <a:spcPct val="120000"/>
              </a:lnSpc>
              <a:spcBef>
                <a:spcPts val="600"/>
              </a:spcBef>
            </a:pPr>
            <a:r>
              <a:rPr lang="fr-BE" sz="1600" dirty="0"/>
              <a:t>						Tous des</a:t>
            </a:r>
            <a:r>
              <a:rPr lang="fr-BE" sz="1600" b="1" dirty="0">
                <a:solidFill>
                  <a:srgbClr val="008000"/>
                </a:solidFill>
              </a:rPr>
              <a:t> V </a:t>
            </a:r>
            <a:r>
              <a:rPr lang="fr-BE" sz="1600" dirty="0"/>
              <a:t>verts c’est que tout est fait et fini.</a:t>
            </a:r>
          </a:p>
          <a:p>
            <a:pPr algn="l">
              <a:lnSpc>
                <a:spcPct val="120000"/>
              </a:lnSpc>
              <a:spcBef>
                <a:spcPts val="600"/>
              </a:spcBef>
            </a:pPr>
            <a:r>
              <a:rPr lang="fr-BE" sz="1600" dirty="0"/>
              <a:t>					</a:t>
            </a:r>
          </a:p>
          <a:p>
            <a:pPr algn="l">
              <a:lnSpc>
                <a:spcPct val="120000"/>
              </a:lnSpc>
              <a:spcBef>
                <a:spcPts val="600"/>
              </a:spcBef>
            </a:pPr>
            <a:r>
              <a:rPr lang="fr-BE" sz="1600" dirty="0"/>
              <a:t>		</a:t>
            </a:r>
          </a:p>
          <a:p>
            <a:pPr>
              <a:lnSpc>
                <a:spcPct val="120000"/>
              </a:lnSpc>
              <a:spcBef>
                <a:spcPts val="600"/>
              </a:spcBef>
            </a:pPr>
            <a:r>
              <a:rPr lang="fr-BE" sz="1600" dirty="0"/>
              <a:t>					</a:t>
            </a:r>
          </a:p>
          <a:p>
            <a:pPr marL="342900" indent="-342900" algn="l">
              <a:buFont typeface="Arial" panose="020B0604020202020204" pitchFamily="34" charset="0"/>
              <a:buChar char="•"/>
            </a:pPr>
            <a:endParaRPr lang="fr-BE" sz="1600" dirty="0"/>
          </a:p>
          <a:p>
            <a:r>
              <a:rPr lang="nl-BE" sz="1600" dirty="0"/>
              <a:t> </a:t>
            </a:r>
          </a:p>
          <a:p>
            <a:pPr algn="l"/>
            <a:endParaRPr lang="fr-BE" sz="1600" dirty="0"/>
          </a:p>
          <a:p>
            <a:endParaRPr lang="fr-BE" sz="1600"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5" name="Capture d’écran 2019-07-21 à 21.07.55.jpg" descr="/Users/urbm/Desktop/Capture d’écran 2019-07-21 à 21.07.55.jp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1083288" y="3863072"/>
            <a:ext cx="4572000" cy="800100"/>
          </a:xfrm>
          <a:prstGeom prst="rect">
            <a:avLst/>
          </a:prstGeom>
        </p:spPr>
      </p:pic>
      <p:sp>
        <p:nvSpPr>
          <p:cNvPr id="7" name="Espace réservé du pied de page 6">
            <a:extLst>
              <a:ext uri="{FF2B5EF4-FFF2-40B4-BE49-F238E27FC236}">
                <a16:creationId xmlns:a16="http://schemas.microsoft.com/office/drawing/2014/main" id="{5FFD51ED-78DD-4E1B-9596-DBBF75F3C3E7}"/>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320983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39298-D0A0-489F-895D-B30089799D7D}"/>
              </a:ext>
            </a:extLst>
          </p:cNvPr>
          <p:cNvSpPr>
            <a:spLocks noGrp="1"/>
          </p:cNvSpPr>
          <p:nvPr>
            <p:ph type="title"/>
          </p:nvPr>
        </p:nvSpPr>
        <p:spPr>
          <a:xfrm>
            <a:off x="588627" y="320675"/>
            <a:ext cx="11014745" cy="1325563"/>
          </a:xfrm>
        </p:spPr>
        <p:txBody>
          <a:bodyPr>
            <a:normAutofit/>
          </a:bodyPr>
          <a:lstStyle/>
          <a:p>
            <a:pPr algn="ctr"/>
            <a:r>
              <a:rPr lang="fr-BE" sz="4000" dirty="0">
                <a:latin typeface="+mn-lt"/>
              </a:rPr>
              <a:t>Installation de l’application Volley Spike</a:t>
            </a:r>
          </a:p>
        </p:txBody>
      </p:sp>
      <p:sp>
        <p:nvSpPr>
          <p:cNvPr id="3" name="Espace réservé du contenu 2">
            <a:extLst>
              <a:ext uri="{FF2B5EF4-FFF2-40B4-BE49-F238E27FC236}">
                <a16:creationId xmlns:a16="http://schemas.microsoft.com/office/drawing/2014/main" id="{E3F75D58-C14D-409D-AE1C-15EE14097B08}"/>
              </a:ext>
            </a:extLst>
          </p:cNvPr>
          <p:cNvSpPr>
            <a:spLocks noGrp="1"/>
          </p:cNvSpPr>
          <p:nvPr>
            <p:ph idx="1"/>
          </p:nvPr>
        </p:nvSpPr>
        <p:spPr>
          <a:xfrm>
            <a:off x="332090" y="1820433"/>
            <a:ext cx="10515600" cy="3851012"/>
          </a:xfrm>
        </p:spPr>
        <p:txBody>
          <a:bodyPr>
            <a:normAutofit/>
          </a:bodyPr>
          <a:lstStyle/>
          <a:p>
            <a:r>
              <a:rPr lang="fr-FR" sz="2400" dirty="0"/>
              <a:t>Lors de la première utilisation, vous devez sélectionner la fédération.</a:t>
            </a:r>
          </a:p>
          <a:p>
            <a:r>
              <a:rPr lang="fr-FR" sz="2400" dirty="0"/>
              <a:t>Pour ce faire, cliquez sur le logo </a:t>
            </a:r>
          </a:p>
          <a:p>
            <a:pPr marL="0" indent="0">
              <a:buNone/>
            </a:pPr>
            <a:r>
              <a:rPr lang="fr-FR" sz="2400" dirty="0"/>
              <a:t>   Fédération Volley Wallonie Bruxelles.</a:t>
            </a:r>
          </a:p>
          <a:p>
            <a:pPr marL="0" indent="0">
              <a:buNone/>
            </a:pPr>
            <a:endParaRPr lang="fr-FR" sz="2400" dirty="0"/>
          </a:p>
          <a:p>
            <a:pPr marL="0" indent="0">
              <a:buNone/>
            </a:pPr>
            <a:endParaRPr lang="fr-FR" sz="2400" dirty="0"/>
          </a:p>
          <a:p>
            <a:pPr marL="0" indent="0">
              <a:buNone/>
            </a:pPr>
            <a:endParaRPr lang="fr-FR" sz="2400" dirty="0"/>
          </a:p>
          <a:p>
            <a:pPr marL="0" indent="0">
              <a:buNone/>
            </a:pPr>
            <a:r>
              <a:rPr lang="fr-FR" sz="1600" dirty="0"/>
              <a:t>Pour ceux qui utilise l’application uniquement en province, ils peuvent cocher le petit onglet en bas à gauche </a:t>
            </a:r>
          </a:p>
          <a:p>
            <a:pPr marL="0" indent="0">
              <a:buNone/>
            </a:pPr>
            <a:r>
              <a:rPr lang="fr-FR" sz="1600" dirty="0"/>
              <a:t>(select as default) et l’application va toujours s’ouvrir en FVWB</a:t>
            </a:r>
          </a:p>
          <a:p>
            <a:pPr marL="0" indent="0">
              <a:buNone/>
            </a:pPr>
            <a:r>
              <a:rPr lang="fr-FR" sz="2400" dirty="0"/>
              <a:t>        </a:t>
            </a:r>
            <a:endParaRPr lang="fr-BE" sz="2400" dirty="0"/>
          </a:p>
          <a:p>
            <a:pPr marL="0" indent="0">
              <a:buNone/>
            </a:pPr>
            <a:endParaRPr lang="fr-BE" sz="2400" dirty="0"/>
          </a:p>
          <a:p>
            <a:pPr marL="0" indent="0">
              <a:buNone/>
            </a:pPr>
            <a:endParaRPr lang="fr-BE" sz="2400" dirty="0">
              <a:latin typeface="Comic Sans MS" panose="030F0702030302020204" pitchFamily="66" charset="0"/>
            </a:endParaRPr>
          </a:p>
        </p:txBody>
      </p:sp>
      <p:pic>
        <p:nvPicPr>
          <p:cNvPr id="6" name="Image 5">
            <a:extLst>
              <a:ext uri="{FF2B5EF4-FFF2-40B4-BE49-F238E27FC236}">
                <a16:creationId xmlns:a16="http://schemas.microsoft.com/office/drawing/2014/main" id="{1ACE97D1-DC6B-45B2-A585-B15665405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C730DC80-FEBA-4FE2-8239-CE5BCBB90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8" name="Image 7">
            <a:extLst>
              <a:ext uri="{FF2B5EF4-FFF2-40B4-BE49-F238E27FC236}">
                <a16:creationId xmlns:a16="http://schemas.microsoft.com/office/drawing/2014/main" id="{E22F9F35-AC21-4F76-86E3-41709FAFD6B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08708" y="2347656"/>
            <a:ext cx="4114680" cy="2162688"/>
          </a:xfrm>
          <a:prstGeom prst="rect">
            <a:avLst/>
          </a:prstGeom>
        </p:spPr>
      </p:pic>
      <p:sp>
        <p:nvSpPr>
          <p:cNvPr id="9" name="Espace réservé du pied de page 8">
            <a:extLst>
              <a:ext uri="{FF2B5EF4-FFF2-40B4-BE49-F238E27FC236}">
                <a16:creationId xmlns:a16="http://schemas.microsoft.com/office/drawing/2014/main" id="{8C90671B-216A-463E-A2EC-397553BF6189}"/>
              </a:ext>
            </a:extLst>
          </p:cNvPr>
          <p:cNvSpPr>
            <a:spLocks noGrp="1"/>
          </p:cNvSpPr>
          <p:nvPr>
            <p:ph type="ftr" sz="quarter" idx="11"/>
          </p:nvPr>
        </p:nvSpPr>
        <p:spPr/>
        <p:txBody>
          <a:bodyPr/>
          <a:lstStyle/>
          <a:p>
            <a:r>
              <a:rPr lang="fr-BE"/>
              <a:t>V13 du 03/09/2020</a:t>
            </a:r>
            <a:endParaRPr lang="fr-BE" dirty="0"/>
          </a:p>
        </p:txBody>
      </p:sp>
      <p:cxnSp>
        <p:nvCxnSpPr>
          <p:cNvPr id="13" name="Connecteur droit avec flèche 12">
            <a:extLst>
              <a:ext uri="{FF2B5EF4-FFF2-40B4-BE49-F238E27FC236}">
                <a16:creationId xmlns:a16="http://schemas.microsoft.com/office/drawing/2014/main" id="{F7B0915F-504D-4F5C-B730-22FA7C645EFB}"/>
              </a:ext>
            </a:extLst>
          </p:cNvPr>
          <p:cNvCxnSpPr>
            <a:cxnSpLocks/>
          </p:cNvCxnSpPr>
          <p:nvPr/>
        </p:nvCxnSpPr>
        <p:spPr>
          <a:xfrm>
            <a:off x="5251508" y="3026766"/>
            <a:ext cx="1023457" cy="95800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09626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A3371D-7DB4-4406-9C22-9290450EDB1A}"/>
              </a:ext>
            </a:extLst>
          </p:cNvPr>
          <p:cNvSpPr>
            <a:spLocks noGrp="1"/>
          </p:cNvSpPr>
          <p:nvPr>
            <p:ph type="title"/>
          </p:nvPr>
        </p:nvSpPr>
        <p:spPr>
          <a:xfrm>
            <a:off x="838200" y="365125"/>
            <a:ext cx="10515600" cy="1010669"/>
          </a:xfrm>
        </p:spPr>
        <p:txBody>
          <a:bodyPr>
            <a:normAutofit/>
          </a:bodyPr>
          <a:lstStyle/>
          <a:p>
            <a:pPr algn="ctr"/>
            <a:r>
              <a:rPr lang="fr-BE" sz="4000" dirty="0">
                <a:latin typeface="+mn-lt"/>
              </a:rPr>
              <a:t>Connexion à l’application</a:t>
            </a:r>
          </a:p>
        </p:txBody>
      </p:sp>
      <p:sp>
        <p:nvSpPr>
          <p:cNvPr id="3" name="Espace réservé du contenu 2">
            <a:extLst>
              <a:ext uri="{FF2B5EF4-FFF2-40B4-BE49-F238E27FC236}">
                <a16:creationId xmlns:a16="http://schemas.microsoft.com/office/drawing/2014/main" id="{17178C6B-4A1A-4A08-BA0A-B9965594E6D0}"/>
              </a:ext>
            </a:extLst>
          </p:cNvPr>
          <p:cNvSpPr>
            <a:spLocks noGrp="1"/>
          </p:cNvSpPr>
          <p:nvPr>
            <p:ph idx="1"/>
          </p:nvPr>
        </p:nvSpPr>
        <p:spPr>
          <a:xfrm>
            <a:off x="838200" y="1300535"/>
            <a:ext cx="10515600" cy="1957810"/>
          </a:xfrm>
        </p:spPr>
        <p:txBody>
          <a:bodyPr/>
          <a:lstStyle/>
          <a:p>
            <a:r>
              <a:rPr lang="fr-BE" dirty="0"/>
              <a:t>Cela peut se faire à l’avance mais, </a:t>
            </a:r>
            <a:r>
              <a:rPr lang="fr-BE" u="sng" dirty="0">
                <a:solidFill>
                  <a:srgbClr val="FF0000"/>
                </a:solidFill>
              </a:rPr>
              <a:t>une connexion internet doit être disponible.</a:t>
            </a:r>
          </a:p>
          <a:p>
            <a:r>
              <a:rPr lang="fr-BE" dirty="0"/>
              <a:t>Sur la tablette, ouvrir l’application (VolleySpike-FVWB App)</a:t>
            </a:r>
          </a:p>
          <a:p>
            <a:r>
              <a:rPr lang="fr-BE" dirty="0"/>
              <a:t>Sélectionner l’onglet "</a:t>
            </a:r>
            <a:r>
              <a:rPr lang="fr-BE" dirty="0">
                <a:solidFill>
                  <a:srgbClr val="FF0000"/>
                </a:solidFill>
              </a:rPr>
              <a:t>MATCH FORMAT</a:t>
            </a:r>
            <a:r>
              <a:rPr lang="fr-BE" dirty="0"/>
              <a:t>"</a:t>
            </a:r>
          </a:p>
          <a:p>
            <a:endParaRPr lang="fr-BE" dirty="0"/>
          </a:p>
        </p:txBody>
      </p:sp>
      <p:pic>
        <p:nvPicPr>
          <p:cNvPr id="5" name="Afbeelding 7">
            <a:extLst>
              <a:ext uri="{FF2B5EF4-FFF2-40B4-BE49-F238E27FC236}">
                <a16:creationId xmlns:a16="http://schemas.microsoft.com/office/drawing/2014/main" id="{207AB301-B395-4E38-AB63-2697214F58F8}"/>
              </a:ext>
            </a:extLst>
          </p:cNvPr>
          <p:cNvPicPr/>
          <p:nvPr/>
        </p:nvPicPr>
        <p:blipFill rotWithShape="1">
          <a:blip r:embed="rId2">
            <a:extLst>
              <a:ext uri="{28A0092B-C50C-407E-A947-70E740481C1C}">
                <a14:useLocalDpi xmlns:a14="http://schemas.microsoft.com/office/drawing/2010/main" val="0"/>
              </a:ext>
            </a:extLst>
          </a:blip>
          <a:srcRect l="496" t="3087" r="-1520" b="23501"/>
          <a:stretch/>
        </p:blipFill>
        <p:spPr bwMode="auto">
          <a:xfrm>
            <a:off x="4017050" y="3246390"/>
            <a:ext cx="6420276" cy="3122370"/>
          </a:xfrm>
          <a:prstGeom prst="rect">
            <a:avLst/>
          </a:prstGeom>
          <a:noFill/>
          <a:ln>
            <a:noFill/>
          </a:ln>
          <a:extLst>
            <a:ext uri="{53640926-AAD7-44d8-BBD7-CCE9431645EC}">
              <a14:shadowObscured xmlns="" xmlns:a14="http://schemas.microsoft.com/office/drawing/2010/main"/>
            </a:ext>
          </a:extLst>
        </p:spPr>
      </p:pic>
      <p:pic>
        <p:nvPicPr>
          <p:cNvPr id="6" name="Image 5">
            <a:extLst>
              <a:ext uri="{FF2B5EF4-FFF2-40B4-BE49-F238E27FC236}">
                <a16:creationId xmlns:a16="http://schemas.microsoft.com/office/drawing/2014/main" id="{9ED47E03-D642-497D-AFFA-324690A05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2E545F12-D275-4CE8-8FE3-9FA10A3FD4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
        <p:nvSpPr>
          <p:cNvPr id="8" name="Espace réservé du pied de page 7">
            <a:extLst>
              <a:ext uri="{FF2B5EF4-FFF2-40B4-BE49-F238E27FC236}">
                <a16:creationId xmlns:a16="http://schemas.microsoft.com/office/drawing/2014/main" id="{29E0824E-CA4F-419F-8CBB-AF854CE377B6}"/>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290246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F38BAF-48D9-45F7-8BED-03CA3A820289}"/>
              </a:ext>
            </a:extLst>
          </p:cNvPr>
          <p:cNvSpPr>
            <a:spLocks noGrp="1"/>
          </p:cNvSpPr>
          <p:nvPr>
            <p:ph type="title"/>
          </p:nvPr>
        </p:nvSpPr>
        <p:spPr>
          <a:xfrm>
            <a:off x="828651" y="193258"/>
            <a:ext cx="10515600" cy="1325563"/>
          </a:xfrm>
        </p:spPr>
        <p:txBody>
          <a:bodyPr>
            <a:normAutofit/>
          </a:bodyPr>
          <a:lstStyle/>
          <a:p>
            <a:pPr algn="ctr"/>
            <a:r>
              <a:rPr lang="fr-BE" sz="4000" dirty="0">
                <a:latin typeface="+mn-lt"/>
              </a:rPr>
              <a:t>Connectez-vous à l’application</a:t>
            </a:r>
          </a:p>
        </p:txBody>
      </p:sp>
      <p:sp>
        <p:nvSpPr>
          <p:cNvPr id="3" name="Espace réservé du contenu 2">
            <a:extLst>
              <a:ext uri="{FF2B5EF4-FFF2-40B4-BE49-F238E27FC236}">
                <a16:creationId xmlns:a16="http://schemas.microsoft.com/office/drawing/2014/main" id="{A6A55F2D-21AE-433F-8091-4F27FC4B75A4}"/>
              </a:ext>
            </a:extLst>
          </p:cNvPr>
          <p:cNvSpPr>
            <a:spLocks noGrp="1"/>
          </p:cNvSpPr>
          <p:nvPr>
            <p:ph idx="1"/>
          </p:nvPr>
        </p:nvSpPr>
        <p:spPr>
          <a:xfrm>
            <a:off x="686737" y="1558276"/>
            <a:ext cx="5301842" cy="4351338"/>
          </a:xfrm>
        </p:spPr>
        <p:txBody>
          <a:bodyPr/>
          <a:lstStyle/>
          <a:p>
            <a:r>
              <a:rPr lang="fr-BE" sz="2400" dirty="0"/>
              <a:t>Cliquez sur LOGIN.</a:t>
            </a:r>
          </a:p>
          <a:p>
            <a:r>
              <a:rPr lang="fr-BE" sz="2400" dirty="0"/>
              <a:t>Entrez vos informations de connexion et cliquez sur LOGIN</a:t>
            </a:r>
          </a:p>
          <a:p>
            <a:r>
              <a:rPr lang="fr-BE" sz="2400" dirty="0"/>
              <a:t>L’User ID = le numéro de matricule du club visité</a:t>
            </a:r>
          </a:p>
          <a:p>
            <a:r>
              <a:rPr lang="fr-BE" sz="2400" dirty="0"/>
              <a:t>Le mot de passe est déterminé par le secrétaire du club.</a:t>
            </a:r>
          </a:p>
          <a:p>
            <a:pPr marL="0" indent="0">
              <a:buNone/>
            </a:pPr>
            <a:endParaRPr lang="fr-BE" sz="2400" dirty="0"/>
          </a:p>
          <a:p>
            <a:pPr marL="0" indent="0">
              <a:buNone/>
            </a:pPr>
            <a:r>
              <a:rPr lang="fr-BE" sz="2400" dirty="0"/>
              <a:t>Click ensuite sur OK</a:t>
            </a:r>
            <a:endParaRPr lang="fr-BE" dirty="0"/>
          </a:p>
        </p:txBody>
      </p:sp>
      <p:pic>
        <p:nvPicPr>
          <p:cNvPr id="7" name="Image 6">
            <a:extLst>
              <a:ext uri="{FF2B5EF4-FFF2-40B4-BE49-F238E27FC236}">
                <a16:creationId xmlns:a16="http://schemas.microsoft.com/office/drawing/2014/main" id="{DD26F7C2-6425-40FD-8484-ACC6B4028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BE7E1889-5276-4756-B6AB-CC266B4EA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0" name="Image 9">
            <a:extLst>
              <a:ext uri="{FF2B5EF4-FFF2-40B4-BE49-F238E27FC236}">
                <a16:creationId xmlns:a16="http://schemas.microsoft.com/office/drawing/2014/main" id="{9E334FC5-6471-4BAF-8FC1-6ADDB7C245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655" y="3608081"/>
            <a:ext cx="5678912" cy="2386362"/>
          </a:xfrm>
          <a:prstGeom prst="rect">
            <a:avLst/>
          </a:prstGeom>
        </p:spPr>
      </p:pic>
      <p:pic>
        <p:nvPicPr>
          <p:cNvPr id="12" name="Image 11">
            <a:extLst>
              <a:ext uri="{FF2B5EF4-FFF2-40B4-BE49-F238E27FC236}">
                <a16:creationId xmlns:a16="http://schemas.microsoft.com/office/drawing/2014/main" id="{D9379ACE-5687-4913-98B5-A13E61FDA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0466" y="1392023"/>
            <a:ext cx="5754848" cy="2209484"/>
          </a:xfrm>
          <a:prstGeom prst="rect">
            <a:avLst/>
          </a:prstGeom>
        </p:spPr>
      </p:pic>
      <p:sp>
        <p:nvSpPr>
          <p:cNvPr id="5" name="Espace réservé du pied de page 4">
            <a:extLst>
              <a:ext uri="{FF2B5EF4-FFF2-40B4-BE49-F238E27FC236}">
                <a16:creationId xmlns:a16="http://schemas.microsoft.com/office/drawing/2014/main" id="{80F3CD42-96C5-4B12-B94B-000DE70583EA}"/>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55569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71CCE5-E5D8-4350-951D-E8CE5B7D6F06}"/>
              </a:ext>
            </a:extLst>
          </p:cNvPr>
          <p:cNvSpPr>
            <a:spLocks noGrp="1"/>
          </p:cNvSpPr>
          <p:nvPr>
            <p:ph type="title"/>
          </p:nvPr>
        </p:nvSpPr>
        <p:spPr>
          <a:xfrm>
            <a:off x="838200" y="365125"/>
            <a:ext cx="10515600" cy="834501"/>
          </a:xfrm>
        </p:spPr>
        <p:txBody>
          <a:bodyPr>
            <a:normAutofit/>
          </a:bodyPr>
          <a:lstStyle/>
          <a:p>
            <a:pPr algn="ctr"/>
            <a:r>
              <a:rPr lang="fr-BE" sz="4000" dirty="0">
                <a:latin typeface="+mn-lt"/>
              </a:rPr>
              <a:t>Télécharger un match</a:t>
            </a:r>
          </a:p>
        </p:txBody>
      </p:sp>
      <p:sp>
        <p:nvSpPr>
          <p:cNvPr id="3" name="Espace réservé du contenu 2">
            <a:extLst>
              <a:ext uri="{FF2B5EF4-FFF2-40B4-BE49-F238E27FC236}">
                <a16:creationId xmlns:a16="http://schemas.microsoft.com/office/drawing/2014/main" id="{90BFAF24-3F8B-4292-816A-FFA673D47562}"/>
              </a:ext>
            </a:extLst>
          </p:cNvPr>
          <p:cNvSpPr>
            <a:spLocks noGrp="1"/>
          </p:cNvSpPr>
          <p:nvPr>
            <p:ph idx="1"/>
          </p:nvPr>
        </p:nvSpPr>
        <p:spPr>
          <a:xfrm>
            <a:off x="200635" y="1698007"/>
            <a:ext cx="10220635" cy="2466988"/>
          </a:xfrm>
        </p:spPr>
        <p:txBody>
          <a:bodyPr>
            <a:normAutofit fontScale="25000" lnSpcReduction="20000"/>
          </a:bodyPr>
          <a:lstStyle/>
          <a:p>
            <a:pPr marL="0" indent="0">
              <a:buNone/>
            </a:pPr>
            <a:r>
              <a:rPr lang="fr-BE" sz="9600" dirty="0"/>
              <a:t>Dans l’onglet "DOWNLOAD" </a:t>
            </a:r>
          </a:p>
          <a:p>
            <a:endParaRPr lang="fr-BE" sz="9600" dirty="0"/>
          </a:p>
          <a:p>
            <a:r>
              <a:rPr lang="fr-BE" sz="9600" dirty="0"/>
              <a:t>Sélectionnez le club.</a:t>
            </a:r>
          </a:p>
          <a:p>
            <a:r>
              <a:rPr lang="fr-BE" sz="9600" dirty="0"/>
              <a:t>Sélectionnez la série.</a:t>
            </a:r>
          </a:p>
          <a:p>
            <a:r>
              <a:rPr lang="fr-BE" sz="9600" dirty="0"/>
              <a:t>Sélectionnez le match.</a:t>
            </a:r>
          </a:p>
          <a:p>
            <a:endParaRPr lang="fr-BE" sz="9600" dirty="0"/>
          </a:p>
          <a:p>
            <a:endParaRPr lang="fr-BE" sz="9600" dirty="0"/>
          </a:p>
          <a:p>
            <a:pPr marL="0" indent="0">
              <a:buNone/>
            </a:pPr>
            <a:r>
              <a:rPr lang="fr-BE" sz="11200" dirty="0">
                <a:solidFill>
                  <a:srgbClr val="FF0000"/>
                </a:solidFill>
              </a:rPr>
              <a:t> </a:t>
            </a:r>
          </a:p>
          <a:p>
            <a:endParaRPr lang="fr-BE" sz="9600" dirty="0"/>
          </a:p>
          <a:p>
            <a:endParaRPr lang="fr-BE" sz="9600" dirty="0"/>
          </a:p>
          <a:p>
            <a:pPr marL="0" indent="0">
              <a:buNone/>
            </a:pPr>
            <a:r>
              <a:rPr lang="fr-BE" sz="9600" dirty="0"/>
              <a:t> </a:t>
            </a:r>
          </a:p>
          <a:p>
            <a:endParaRPr lang="fr-BE" dirty="0">
              <a:latin typeface="Comic Sans MS" panose="030F0702030302020204" pitchFamily="66" charset="0"/>
            </a:endParaRPr>
          </a:p>
        </p:txBody>
      </p:sp>
      <p:pic>
        <p:nvPicPr>
          <p:cNvPr id="6" name="Image 5">
            <a:extLst>
              <a:ext uri="{FF2B5EF4-FFF2-40B4-BE49-F238E27FC236}">
                <a16:creationId xmlns:a16="http://schemas.microsoft.com/office/drawing/2014/main" id="{E52AC30F-4C7F-48F6-BD9D-D05B790DD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B0ACD9B8-E7E8-495D-A5A5-E7EA53F797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9" name="Image 8">
            <a:extLst>
              <a:ext uri="{FF2B5EF4-FFF2-40B4-BE49-F238E27FC236}">
                <a16:creationId xmlns:a16="http://schemas.microsoft.com/office/drawing/2014/main" id="{75F31967-78AD-4E34-9842-FEA84F840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265" y="1306312"/>
            <a:ext cx="7149383" cy="2981103"/>
          </a:xfrm>
          <a:prstGeom prst="rect">
            <a:avLst/>
          </a:prstGeom>
        </p:spPr>
      </p:pic>
      <p:sp>
        <p:nvSpPr>
          <p:cNvPr id="5" name="ZoneTexte 4"/>
          <p:cNvSpPr txBox="1"/>
          <p:nvPr/>
        </p:nvSpPr>
        <p:spPr>
          <a:xfrm>
            <a:off x="298819" y="4040274"/>
            <a:ext cx="6917022" cy="2123658"/>
          </a:xfrm>
          <a:prstGeom prst="rect">
            <a:avLst/>
          </a:prstGeom>
          <a:noFill/>
        </p:spPr>
        <p:txBody>
          <a:bodyPr wrap="none" rtlCol="0">
            <a:spAutoFit/>
          </a:bodyPr>
          <a:lstStyle/>
          <a:p>
            <a:r>
              <a:rPr lang="fr-BE" dirty="0"/>
              <a:t>Cliquer sur "DONE" et les données sont téléchargées.</a:t>
            </a:r>
          </a:p>
          <a:p>
            <a:endParaRPr lang="fr-BE" dirty="0"/>
          </a:p>
          <a:p>
            <a:r>
              <a:rPr lang="fr-BE" sz="2800" dirty="0">
                <a:solidFill>
                  <a:srgbClr val="FF0000"/>
                </a:solidFill>
              </a:rPr>
              <a:t>                     !!ATTENTION!!</a:t>
            </a:r>
          </a:p>
          <a:p>
            <a:endParaRPr lang="fr-BE" dirty="0"/>
          </a:p>
          <a:p>
            <a:r>
              <a:rPr lang="fr-BE" dirty="0"/>
              <a:t>Pour les matchs réserves, le numéro des rencontres est précédé d’un </a:t>
            </a:r>
            <a:r>
              <a:rPr lang="fr-BE" sz="3200" dirty="0">
                <a:solidFill>
                  <a:srgbClr val="FF0000"/>
                </a:solidFill>
              </a:rPr>
              <a:t>R</a:t>
            </a:r>
          </a:p>
          <a:p>
            <a:endParaRPr lang="fr-FR" dirty="0"/>
          </a:p>
        </p:txBody>
      </p:sp>
      <p:sp>
        <p:nvSpPr>
          <p:cNvPr id="8" name="Espace réservé du pied de page 7">
            <a:extLst>
              <a:ext uri="{FF2B5EF4-FFF2-40B4-BE49-F238E27FC236}">
                <a16:creationId xmlns:a16="http://schemas.microsoft.com/office/drawing/2014/main" id="{A6530E74-32DA-4064-AA55-7BFB804080AF}"/>
              </a:ext>
            </a:extLst>
          </p:cNvPr>
          <p:cNvSpPr>
            <a:spLocks noGrp="1"/>
          </p:cNvSpPr>
          <p:nvPr>
            <p:ph type="ftr" sz="quarter" idx="11"/>
          </p:nvPr>
        </p:nvSpPr>
        <p:spPr/>
        <p:txBody>
          <a:bodyPr/>
          <a:lstStyle/>
          <a:p>
            <a:r>
              <a:rPr lang="fr-BE"/>
              <a:t>V13 du 03/09/2020</a:t>
            </a:r>
            <a:endParaRPr lang="fr-BE" dirty="0"/>
          </a:p>
        </p:txBody>
      </p:sp>
    </p:spTree>
    <p:extLst>
      <p:ext uri="{BB962C8B-B14F-4D97-AF65-F5344CB8AC3E}">
        <p14:creationId xmlns:p14="http://schemas.microsoft.com/office/powerpoint/2010/main" val="21343870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3835</Words>
  <Application>Microsoft Office PowerPoint</Application>
  <PresentationFormat>Grand écran</PresentationFormat>
  <Paragraphs>508</Paragraphs>
  <Slides>54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54</vt:i4>
      </vt:variant>
    </vt:vector>
  </HeadingPairs>
  <TitlesOfParts>
    <vt:vector size="61" baseType="lpstr">
      <vt:lpstr>Arial</vt:lpstr>
      <vt:lpstr>Bahnschrift SemiBold SemiConden</vt:lpstr>
      <vt:lpstr>Calibri</vt:lpstr>
      <vt:lpstr>Calibri Light</vt:lpstr>
      <vt:lpstr>Comic Sans MS</vt:lpstr>
      <vt:lpstr>Wingdings</vt:lpstr>
      <vt:lpstr>Thème Office</vt:lpstr>
      <vt:lpstr>Présentation PowerPoint</vt:lpstr>
      <vt:lpstr>Présentation PowerPoint</vt:lpstr>
      <vt:lpstr>Présentation PowerPoint</vt:lpstr>
      <vt:lpstr>CETTE APPLICATION NE FONCTIONNE QUE SUR TABLETTE ANDROÏD OU PC AVEC EMULATEUR (Bluestacks 4 conseillé !)</vt:lpstr>
      <vt:lpstr>Installation de l’application Volley Spike</vt:lpstr>
      <vt:lpstr>Installation de l’application Volley Spike</vt:lpstr>
      <vt:lpstr>Connexion à l’application</vt:lpstr>
      <vt:lpstr>Connectez-vous à l’application</vt:lpstr>
      <vt:lpstr>Télécharger un match</vt:lpstr>
      <vt:lpstr>Sauvegarde et restauration</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Après le tirage au sort (Toss)</vt:lpstr>
      <vt:lpstr>Signatures avant la rencontre</vt:lpstr>
      <vt:lpstr>Début Set 1 Encodage des rotations</vt:lpstr>
      <vt:lpstr>Début set, manque le capitaine</vt:lpstr>
      <vt:lpstr>Début set 1</vt:lpstr>
      <vt:lpstr>Début set 1</vt:lpstr>
      <vt:lpstr>Comptabilisation des points</vt:lpstr>
      <vt:lpstr>Time out</vt:lpstr>
      <vt:lpstr>Fin de set</vt:lpstr>
      <vt:lpstr>Début de set 2</vt:lpstr>
      <vt:lpstr>Set 5</vt:lpstr>
      <vt:lpstr>Set 5</vt:lpstr>
      <vt:lpstr>Fin de la rencontre</vt:lpstr>
      <vt:lpstr>Clôture de la rencontre</vt:lpstr>
      <vt:lpstr>Clôture de la rencontre</vt:lpstr>
      <vt:lpstr>Clôture de la rencontre</vt:lpstr>
      <vt:lpstr>Clôture de la rencontre</vt:lpstr>
      <vt:lpstr>Upload (envoi) de la rencontre</vt:lpstr>
      <vt:lpstr>Cas Libéro</vt:lpstr>
      <vt:lpstr>Cas Libéro</vt:lpstr>
      <vt:lpstr>Items non traités</vt:lpstr>
      <vt:lpstr>Items non traités</vt:lpstr>
      <vt:lpstr>Items non traités</vt:lpstr>
      <vt:lpstr>Items non traités</vt:lpstr>
      <vt:lpstr>Items non traités</vt:lpstr>
      <vt:lpstr>Items non traités</vt:lpstr>
      <vt:lpstr>Items non traités</vt:lpstr>
      <vt:lpstr>Items non traités</vt:lpstr>
      <vt:lpstr>Items non traités</vt:lpstr>
      <vt:lpstr>Items non traités</vt:lpstr>
      <vt:lpstr>Dernier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 GREIF</dc:creator>
  <cp:lastModifiedBy>lorge emile</cp:lastModifiedBy>
  <cp:revision>407</cp:revision>
  <dcterms:created xsi:type="dcterms:W3CDTF">2018-10-17T13:00:41Z</dcterms:created>
  <dcterms:modified xsi:type="dcterms:W3CDTF">2020-09-05T10:37:29Z</dcterms:modified>
</cp:coreProperties>
</file>