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90" r:id="rId13"/>
    <p:sldId id="289" r:id="rId14"/>
    <p:sldId id="288" r:id="rId15"/>
    <p:sldId id="287" r:id="rId16"/>
    <p:sldId id="286" r:id="rId17"/>
    <p:sldId id="285" r:id="rId18"/>
    <p:sldId id="284" r:id="rId19"/>
    <p:sldId id="283" r:id="rId20"/>
    <p:sldId id="282" r:id="rId21"/>
    <p:sldId id="281" r:id="rId22"/>
    <p:sldId id="280" r:id="rId23"/>
    <p:sldId id="279" r:id="rId24"/>
    <p:sldId id="278" r:id="rId25"/>
    <p:sldId id="277" r:id="rId26"/>
    <p:sldId id="276" r:id="rId27"/>
    <p:sldId id="273" r:id="rId28"/>
    <p:sldId id="274" r:id="rId29"/>
    <p:sldId id="275" r:id="rId3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42018-69CB-42C8-BEA9-DDEDD7C7D874}" type="datetimeFigureOut">
              <a:rPr lang="fr-FR"/>
              <a:t>10/09/2021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E053-D941-48B1-AC50-ED6DC9E1B3AB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31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6E2C3-BF31-4169-8ACB-A0EE601CAC6A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056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6E2C3-BF31-4169-8ACB-A0EE601CAC6A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102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073150" cy="5291455"/>
          </a:xfrm>
          <a:custGeom>
            <a:avLst/>
            <a:gdLst/>
            <a:ahLst/>
            <a:cxnLst/>
            <a:rect l="l" t="t" r="r" b="b"/>
            <a:pathLst>
              <a:path w="1073150" h="5291455">
                <a:moveTo>
                  <a:pt x="1072896" y="0"/>
                </a:moveTo>
                <a:lnTo>
                  <a:pt x="815784" y="0"/>
                </a:lnTo>
                <a:lnTo>
                  <a:pt x="0" y="4972177"/>
                </a:lnTo>
                <a:lnTo>
                  <a:pt x="0" y="5257927"/>
                </a:lnTo>
                <a:lnTo>
                  <a:pt x="199974" y="5291328"/>
                </a:lnTo>
                <a:lnTo>
                  <a:pt x="1072896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759460" cy="4624070"/>
          </a:xfrm>
          <a:custGeom>
            <a:avLst/>
            <a:gdLst/>
            <a:ahLst/>
            <a:cxnLst/>
            <a:rect l="l" t="t" r="r" b="b"/>
            <a:pathLst>
              <a:path w="759460" h="4624070">
                <a:moveTo>
                  <a:pt x="758952" y="0"/>
                </a:moveTo>
                <a:lnTo>
                  <a:pt x="504913" y="0"/>
                </a:lnTo>
                <a:lnTo>
                  <a:pt x="0" y="3076194"/>
                </a:lnTo>
                <a:lnTo>
                  <a:pt x="0" y="4623816"/>
                </a:lnTo>
                <a:lnTo>
                  <a:pt x="75895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663184"/>
            <a:ext cx="906780" cy="1195070"/>
          </a:xfrm>
          <a:custGeom>
            <a:avLst/>
            <a:gdLst/>
            <a:ahLst/>
            <a:cxnLst/>
            <a:rect l="l" t="t" r="r" b="b"/>
            <a:pathLst>
              <a:path w="906780" h="1195070">
                <a:moveTo>
                  <a:pt x="0" y="0"/>
                </a:moveTo>
                <a:lnTo>
                  <a:pt x="0" y="19037"/>
                </a:lnTo>
                <a:lnTo>
                  <a:pt x="854379" y="1194815"/>
                </a:lnTo>
                <a:lnTo>
                  <a:pt x="906780" y="1194815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295900"/>
            <a:ext cx="1487805" cy="1562100"/>
          </a:xfrm>
          <a:custGeom>
            <a:avLst/>
            <a:gdLst/>
            <a:ahLst/>
            <a:cxnLst/>
            <a:rect l="l" t="t" r="r" b="b"/>
            <a:pathLst>
              <a:path w="1487805" h="1562100">
                <a:moveTo>
                  <a:pt x="0" y="0"/>
                </a:moveTo>
                <a:lnTo>
                  <a:pt x="0" y="4699"/>
                </a:lnTo>
                <a:lnTo>
                  <a:pt x="1430274" y="1562099"/>
                </a:lnTo>
                <a:lnTo>
                  <a:pt x="1487424" y="1562099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5257800"/>
            <a:ext cx="2132330" cy="1600200"/>
          </a:xfrm>
          <a:custGeom>
            <a:avLst/>
            <a:gdLst/>
            <a:ahLst/>
            <a:cxnLst/>
            <a:rect l="l" t="t" r="r" b="b"/>
            <a:pathLst>
              <a:path w="2132330" h="1600200">
                <a:moveTo>
                  <a:pt x="0" y="0"/>
                </a:moveTo>
                <a:lnTo>
                  <a:pt x="0" y="38100"/>
                </a:lnTo>
                <a:lnTo>
                  <a:pt x="1487551" y="1600199"/>
                </a:lnTo>
                <a:lnTo>
                  <a:pt x="2132076" y="1600199"/>
                </a:lnTo>
                <a:lnTo>
                  <a:pt x="200025" y="33274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358384"/>
            <a:ext cx="1377950" cy="1499870"/>
          </a:xfrm>
          <a:custGeom>
            <a:avLst/>
            <a:gdLst/>
            <a:ahLst/>
            <a:cxnLst/>
            <a:rect l="l" t="t" r="r" b="b"/>
            <a:pathLst>
              <a:path w="1377950" h="1499870">
                <a:moveTo>
                  <a:pt x="0" y="0"/>
                </a:moveTo>
                <a:lnTo>
                  <a:pt x="0" y="304685"/>
                </a:lnTo>
                <a:lnTo>
                  <a:pt x="906297" y="1499615"/>
                </a:lnTo>
                <a:lnTo>
                  <a:pt x="1377696" y="1499615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200" y="435990"/>
            <a:ext cx="848360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914" y="2431160"/>
            <a:ext cx="8326170" cy="3199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6F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portailfvwb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Ny1NtU8mTI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lley-bwbxl.be/site/volley-spike-saison-2020-2021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fvwb.be/site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www.portailfvwb.b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volley-bwbxl.be/site" TargetMode="External"/><Relationship Id="rId5" Type="http://schemas.openxmlformats.org/officeDocument/2006/relationships/hyperlink" Target="http://www.frbvb.be/" TargetMode="External"/><Relationship Id="rId4" Type="http://schemas.openxmlformats.org/officeDocument/2006/relationships/hyperlink" Target="https://cfa.fvwb.be/sit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portailfvwb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olleybelgium.be/geen-categorie-fr/protocole-covid-4-0-en-vigueur-depuis-06-septembre-2022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signationsbwbc@gmail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signationsbwbc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988" y="2241042"/>
            <a:ext cx="69964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6345" marR="5080" indent="-2493645">
              <a:lnSpc>
                <a:spcPct val="100000"/>
              </a:lnSpc>
              <a:spcBef>
                <a:spcPts val="105"/>
              </a:spcBef>
            </a:pPr>
            <a:r>
              <a:rPr sz="3200" spc="-260" dirty="0"/>
              <a:t>ASSEMBLÉE</a:t>
            </a:r>
            <a:r>
              <a:rPr sz="3200" spc="-270" dirty="0"/>
              <a:t> </a:t>
            </a:r>
            <a:r>
              <a:rPr sz="3200" spc="-135" dirty="0"/>
              <a:t>GÉNÉRAL</a:t>
            </a:r>
            <a:r>
              <a:rPr sz="3200" spc="-125" dirty="0"/>
              <a:t>E</a:t>
            </a:r>
            <a:r>
              <a:rPr sz="3200" spc="-285" dirty="0"/>
              <a:t> </a:t>
            </a:r>
            <a:r>
              <a:rPr sz="3200" spc="-335" dirty="0"/>
              <a:t>DE</a:t>
            </a:r>
            <a:r>
              <a:rPr sz="3200" spc="-325" dirty="0"/>
              <a:t>S</a:t>
            </a:r>
            <a:r>
              <a:rPr sz="3200" spc="-240" dirty="0"/>
              <a:t> </a:t>
            </a:r>
            <a:r>
              <a:rPr sz="3200" spc="-330" dirty="0"/>
              <a:t>ARBITRES  </a:t>
            </a:r>
            <a:r>
              <a:rPr sz="3200" spc="-175" dirty="0"/>
              <a:t>D</a:t>
            </a:r>
            <a:r>
              <a:rPr sz="3200" spc="-160" dirty="0"/>
              <a:t>U</a:t>
            </a:r>
            <a:r>
              <a:rPr sz="3200" spc="-240" dirty="0"/>
              <a:t> </a:t>
            </a:r>
            <a:r>
              <a:rPr sz="3200" spc="-290" dirty="0"/>
              <a:t>BW</a:t>
            </a:r>
            <a:r>
              <a:rPr sz="3200" spc="-245" dirty="0"/>
              <a:t>B</a:t>
            </a:r>
            <a:r>
              <a:rPr sz="3200" spc="370" dirty="0"/>
              <a:t>C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89508" y="5081396"/>
            <a:ext cx="2117090" cy="2997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rgbClr val="006FC0"/>
                </a:solidFill>
                <a:latin typeface="Tahoma"/>
                <a:cs typeface="Tahoma"/>
              </a:rPr>
              <a:t>1</a:t>
            </a:r>
            <a:r>
              <a:rPr sz="1800" b="1" spc="-140" dirty="0">
                <a:solidFill>
                  <a:srgbClr val="006FC0"/>
                </a:solidFill>
                <a:latin typeface="Tahoma"/>
                <a:cs typeface="Tahoma"/>
              </a:rPr>
              <a:t>1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septembre</a:t>
            </a:r>
            <a:r>
              <a:rPr sz="18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fr-FR" b="1" spc="-145" dirty="0">
                <a:solidFill>
                  <a:srgbClr val="006FC0"/>
                </a:solidFill>
                <a:latin typeface="Tahoma"/>
                <a:cs typeface="Tahoma"/>
              </a:rPr>
              <a:t>2021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5215" y="4402835"/>
            <a:ext cx="2912364" cy="13014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7535" y="0"/>
            <a:ext cx="1426464" cy="12725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71688" y="6021323"/>
            <a:ext cx="524255" cy="5196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644" y="282905"/>
            <a:ext cx="68795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25" dirty="0"/>
              <a:t>DES</a:t>
            </a:r>
            <a:r>
              <a:rPr spc="-245" dirty="0"/>
              <a:t>I</a:t>
            </a:r>
            <a:r>
              <a:rPr spc="-140" dirty="0"/>
              <a:t>GNATION</a:t>
            </a:r>
            <a:r>
              <a:rPr spc="-135" dirty="0"/>
              <a:t>S</a:t>
            </a:r>
            <a:r>
              <a:rPr spc="-215" dirty="0"/>
              <a:t> </a:t>
            </a:r>
            <a:r>
              <a:rPr spc="-55" dirty="0"/>
              <a:t>/</a:t>
            </a:r>
            <a:r>
              <a:rPr spc="-225" dirty="0"/>
              <a:t> </a:t>
            </a:r>
            <a:r>
              <a:rPr spc="40" dirty="0"/>
              <a:t>DECONVOCA</a:t>
            </a:r>
            <a:r>
              <a:rPr spc="20" dirty="0"/>
              <a:t>T</a:t>
            </a:r>
            <a:r>
              <a:rPr spc="-235" dirty="0"/>
              <a:t>ION</a:t>
            </a:r>
            <a:r>
              <a:rPr spc="-220" dirty="0"/>
              <a:t>S</a:t>
            </a:r>
            <a:r>
              <a:rPr spc="-535" dirty="0"/>
              <a:t>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08914" y="2431160"/>
            <a:ext cx="8326170" cy="265200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536575" indent="-14668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75000"/>
              <a:buFont typeface="Wingdings"/>
              <a:buChar char=""/>
              <a:tabLst>
                <a:tab pos="537210" algn="l"/>
              </a:tabLst>
            </a:pPr>
            <a:r>
              <a:rPr spc="-40" dirty="0"/>
              <a:t>Le</a:t>
            </a:r>
            <a:r>
              <a:rPr spc="-130" dirty="0"/>
              <a:t> </a:t>
            </a:r>
            <a:r>
              <a:rPr spc="-250" dirty="0"/>
              <a:t>s</a:t>
            </a:r>
            <a:r>
              <a:rPr spc="-114" dirty="0"/>
              <a:t>it</a:t>
            </a:r>
            <a:r>
              <a:rPr spc="95" dirty="0"/>
              <a:t>e</a:t>
            </a:r>
            <a:r>
              <a:rPr spc="-120" dirty="0"/>
              <a:t> </a:t>
            </a:r>
            <a:r>
              <a:rPr u="heavy" spc="-55" dirty="0">
                <a:uFill>
                  <a:solidFill>
                    <a:srgbClr val="006FC0"/>
                  </a:solidFill>
                </a:uFill>
                <a:hlinkClick r:id="rId2"/>
              </a:rPr>
              <a:t>h</a:t>
            </a:r>
            <a:r>
              <a:rPr u="heavy" spc="-114" dirty="0">
                <a:uFill>
                  <a:solidFill>
                    <a:srgbClr val="006FC0"/>
                  </a:solidFill>
                </a:uFill>
                <a:hlinkClick r:id="rId2"/>
              </a:rPr>
              <a:t>tt</a:t>
            </a:r>
            <a:r>
              <a:rPr u="heavy" spc="-80" dirty="0">
                <a:uFill>
                  <a:solidFill>
                    <a:srgbClr val="006FC0"/>
                  </a:solidFill>
                </a:uFill>
                <a:hlinkClick r:id="rId2"/>
              </a:rPr>
              <a:t>p</a:t>
            </a:r>
            <a:r>
              <a:rPr u="heavy" spc="-75" dirty="0">
                <a:uFill>
                  <a:solidFill>
                    <a:srgbClr val="006FC0"/>
                  </a:solidFill>
                </a:uFill>
                <a:hlinkClick r:id="rId2"/>
              </a:rPr>
              <a:t>s</a:t>
            </a:r>
            <a:r>
              <a:rPr u="heavy" spc="-340" dirty="0">
                <a:uFill>
                  <a:solidFill>
                    <a:srgbClr val="006FC0"/>
                  </a:solidFill>
                </a:uFill>
                <a:hlinkClick r:id="rId2"/>
              </a:rPr>
              <a:t>:</a:t>
            </a:r>
            <a:r>
              <a:rPr u="heavy" spc="-35" dirty="0">
                <a:uFill>
                  <a:solidFill>
                    <a:srgbClr val="006FC0"/>
                  </a:solidFill>
                </a:uFill>
                <a:hlinkClick r:id="rId2"/>
              </a:rPr>
              <a:t>/</a:t>
            </a:r>
            <a:r>
              <a:rPr u="heavy" spc="-15" dirty="0">
                <a:uFill>
                  <a:solidFill>
                    <a:srgbClr val="006FC0"/>
                  </a:solidFill>
                </a:uFill>
                <a:hlinkClick r:id="rId2"/>
              </a:rPr>
              <a:t>/</a:t>
            </a:r>
            <a:r>
              <a:rPr u="heavy" spc="10" dirty="0">
                <a:uFill>
                  <a:solidFill>
                    <a:srgbClr val="006FC0"/>
                  </a:solidFill>
                </a:uFill>
                <a:hlinkClick r:id="rId2"/>
              </a:rPr>
              <a:t>w</a:t>
            </a:r>
            <a:r>
              <a:rPr u="heavy" spc="15" dirty="0">
                <a:uFill>
                  <a:solidFill>
                    <a:srgbClr val="006FC0"/>
                  </a:solidFill>
                </a:uFill>
                <a:hlinkClick r:id="rId2"/>
              </a:rPr>
              <a:t>w</a:t>
            </a:r>
            <a:r>
              <a:rPr u="heavy" spc="25" dirty="0">
                <a:uFill>
                  <a:solidFill>
                    <a:srgbClr val="006FC0"/>
                  </a:solidFill>
                </a:uFill>
                <a:hlinkClick r:id="rId2"/>
              </a:rPr>
              <a:t>w</a:t>
            </a:r>
            <a:r>
              <a:rPr u="heavy" spc="-180" dirty="0">
                <a:uFill>
                  <a:solidFill>
                    <a:srgbClr val="006FC0"/>
                  </a:solidFill>
                </a:uFill>
                <a:hlinkClick r:id="rId2"/>
              </a:rPr>
              <a:t>.</a:t>
            </a:r>
            <a:r>
              <a:rPr u="heavy" spc="90" dirty="0">
                <a:uFill>
                  <a:solidFill>
                    <a:srgbClr val="006FC0"/>
                  </a:solidFill>
                </a:uFill>
                <a:hlinkClick r:id="rId2"/>
              </a:rPr>
              <a:t>p</a:t>
            </a:r>
            <a:r>
              <a:rPr u="heavy" spc="85" dirty="0">
                <a:uFill>
                  <a:solidFill>
                    <a:srgbClr val="006FC0"/>
                  </a:solidFill>
                </a:uFill>
                <a:hlinkClick r:id="rId2"/>
              </a:rPr>
              <a:t>o</a:t>
            </a:r>
            <a:r>
              <a:rPr u="heavy" spc="-225" dirty="0">
                <a:uFill>
                  <a:solidFill>
                    <a:srgbClr val="006FC0"/>
                  </a:solidFill>
                </a:uFill>
                <a:hlinkClick r:id="rId2"/>
              </a:rPr>
              <a:t>r</a:t>
            </a:r>
            <a:r>
              <a:rPr u="heavy" spc="-114" dirty="0">
                <a:uFill>
                  <a:solidFill>
                    <a:srgbClr val="006FC0"/>
                  </a:solidFill>
                </a:uFill>
                <a:hlinkClick r:id="rId2"/>
              </a:rPr>
              <a:t>t</a:t>
            </a:r>
            <a:r>
              <a:rPr u="heavy" spc="135" dirty="0">
                <a:uFill>
                  <a:solidFill>
                    <a:srgbClr val="006FC0"/>
                  </a:solidFill>
                </a:uFill>
                <a:hlinkClick r:id="rId2"/>
              </a:rPr>
              <a:t>a</a:t>
            </a:r>
            <a:r>
              <a:rPr u="heavy" spc="-114" dirty="0">
                <a:uFill>
                  <a:solidFill>
                    <a:srgbClr val="006FC0"/>
                  </a:solidFill>
                </a:uFill>
                <a:hlinkClick r:id="rId2"/>
              </a:rPr>
              <a:t>i</a:t>
            </a:r>
            <a:r>
              <a:rPr u="heavy" spc="-125" dirty="0">
                <a:uFill>
                  <a:solidFill>
                    <a:srgbClr val="006FC0"/>
                  </a:solidFill>
                </a:uFill>
                <a:hlinkClick r:id="rId2"/>
              </a:rPr>
              <a:t>l</a:t>
            </a:r>
            <a:r>
              <a:rPr u="heavy" spc="-55" dirty="0">
                <a:uFill>
                  <a:solidFill>
                    <a:srgbClr val="006FC0"/>
                  </a:solidFill>
                </a:uFill>
                <a:hlinkClick r:id="rId2"/>
              </a:rPr>
              <a:t>f</a:t>
            </a:r>
            <a:r>
              <a:rPr u="heavy" spc="-70" dirty="0">
                <a:uFill>
                  <a:solidFill>
                    <a:srgbClr val="006FC0"/>
                  </a:solidFill>
                </a:uFill>
                <a:hlinkClick r:id="rId2"/>
              </a:rPr>
              <a:t>v</a:t>
            </a:r>
            <a:r>
              <a:rPr u="heavy" spc="-15" dirty="0">
                <a:uFill>
                  <a:solidFill>
                    <a:srgbClr val="006FC0"/>
                  </a:solidFill>
                </a:uFill>
                <a:hlinkClick r:id="rId2"/>
              </a:rPr>
              <a:t>w</a:t>
            </a:r>
            <a:r>
              <a:rPr u="heavy" spc="110" dirty="0">
                <a:uFill>
                  <a:solidFill>
                    <a:srgbClr val="006FC0"/>
                  </a:solidFill>
                </a:uFill>
                <a:hlinkClick r:id="rId2"/>
              </a:rPr>
              <a:t>b</a:t>
            </a:r>
            <a:r>
              <a:rPr u="heavy" spc="-180" dirty="0">
                <a:uFill>
                  <a:solidFill>
                    <a:srgbClr val="006FC0"/>
                  </a:solidFill>
                </a:uFill>
                <a:hlinkClick r:id="rId2"/>
              </a:rPr>
              <a:t>.</a:t>
            </a:r>
            <a:r>
              <a:rPr u="heavy" spc="110" dirty="0">
                <a:uFill>
                  <a:solidFill>
                    <a:srgbClr val="006FC0"/>
                  </a:solidFill>
                </a:uFill>
                <a:hlinkClick r:id="rId2"/>
              </a:rPr>
              <a:t>b</a:t>
            </a:r>
            <a:r>
              <a:rPr u="heavy" spc="85" dirty="0">
                <a:uFill>
                  <a:solidFill>
                    <a:srgbClr val="006FC0"/>
                  </a:solidFill>
                </a:uFill>
                <a:hlinkClick r:id="rId2"/>
              </a:rPr>
              <a:t>e</a:t>
            </a:r>
            <a:r>
              <a:rPr u="heavy" spc="-35" dirty="0">
                <a:uFill>
                  <a:solidFill>
                    <a:srgbClr val="006FC0"/>
                  </a:solidFill>
                </a:uFill>
                <a:hlinkClick r:id="rId2"/>
              </a:rPr>
              <a:t>/</a:t>
            </a:r>
            <a:r>
              <a:rPr spc="-65" dirty="0">
                <a:hlinkClick r:id="rId2"/>
              </a:rPr>
              <a:t> </a:t>
            </a:r>
            <a:r>
              <a:rPr spc="85" dirty="0"/>
              <a:t>e</a:t>
            </a:r>
            <a:r>
              <a:rPr spc="-200" dirty="0"/>
              <a:t>s</a:t>
            </a:r>
            <a:r>
              <a:rPr spc="-150" dirty="0"/>
              <a:t>t</a:t>
            </a:r>
            <a:r>
              <a:rPr spc="-125" dirty="0"/>
              <a:t> l</a:t>
            </a:r>
            <a:r>
              <a:rPr spc="-5" dirty="0"/>
              <a:t>’</a:t>
            </a:r>
            <a:r>
              <a:rPr spc="-20" dirty="0"/>
              <a:t>U</a:t>
            </a:r>
            <a:r>
              <a:rPr spc="-235" dirty="0"/>
              <a:t>N</a:t>
            </a:r>
            <a:r>
              <a:rPr spc="-114" dirty="0"/>
              <a:t>I</a:t>
            </a:r>
            <a:r>
              <a:rPr dirty="0"/>
              <a:t>Q</a:t>
            </a:r>
            <a:r>
              <a:rPr spc="-20" dirty="0"/>
              <a:t>U</a:t>
            </a:r>
            <a:r>
              <a:rPr spc="-175" dirty="0"/>
              <a:t>E</a:t>
            </a:r>
            <a:r>
              <a:rPr spc="-125" dirty="0"/>
              <a:t> </a:t>
            </a:r>
            <a:r>
              <a:rPr spc="90" dirty="0"/>
              <a:t>p</a:t>
            </a:r>
            <a:r>
              <a:rPr spc="85" dirty="0"/>
              <a:t>o</a:t>
            </a:r>
            <a:r>
              <a:rPr spc="-114" dirty="0"/>
              <a:t>i</a:t>
            </a:r>
            <a:r>
              <a:rPr spc="-55" dirty="0"/>
              <a:t>n</a:t>
            </a:r>
            <a:r>
              <a:rPr spc="-100" dirty="0"/>
              <a:t>t</a:t>
            </a:r>
            <a:r>
              <a:rPr spc="-145" dirty="0"/>
              <a:t> </a:t>
            </a:r>
            <a:r>
              <a:rPr spc="114" dirty="0"/>
              <a:t>d</a:t>
            </a:r>
            <a:r>
              <a:rPr spc="50" dirty="0"/>
              <a:t>’e</a:t>
            </a:r>
            <a:r>
              <a:rPr spc="75" dirty="0"/>
              <a:t>n</a:t>
            </a:r>
            <a:r>
              <a:rPr spc="-114" dirty="0"/>
              <a:t>t</a:t>
            </a:r>
            <a:r>
              <a:rPr spc="-55" dirty="0"/>
              <a:t>r</a:t>
            </a:r>
            <a:r>
              <a:rPr spc="-90" dirty="0"/>
              <a:t>é</a:t>
            </a:r>
            <a:r>
              <a:rPr spc="95" dirty="0"/>
              <a:t>e</a:t>
            </a:r>
            <a:r>
              <a:rPr spc="-90" dirty="0"/>
              <a:t> </a:t>
            </a:r>
            <a:r>
              <a:rPr spc="-160" dirty="0"/>
              <a:t>S</a:t>
            </a:r>
            <a:r>
              <a:rPr spc="-170" dirty="0"/>
              <a:t>V</a:t>
            </a:r>
            <a:r>
              <a:rPr spc="-25" dirty="0"/>
              <a:t>P</a:t>
            </a:r>
            <a:r>
              <a:rPr spc="-130" dirty="0"/>
              <a:t> </a:t>
            </a:r>
            <a:r>
              <a:rPr spc="-180" dirty="0"/>
              <a:t>!</a:t>
            </a:r>
            <a:r>
              <a:rPr spc="-190" dirty="0"/>
              <a:t>!</a:t>
            </a:r>
            <a:r>
              <a:rPr spc="-180" dirty="0"/>
              <a:t>!!</a:t>
            </a:r>
          </a:p>
          <a:p>
            <a:pPr marL="377825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</a:pPr>
            <a:endParaRPr sz="2200"/>
          </a:p>
          <a:p>
            <a:pPr marL="536575" indent="-146685">
              <a:lnSpc>
                <a:spcPct val="100000"/>
              </a:lnSpc>
              <a:spcBef>
                <a:spcPts val="1695"/>
              </a:spcBef>
              <a:buClr>
                <a:srgbClr val="FFFFFF"/>
              </a:buClr>
              <a:buSzPct val="75000"/>
              <a:buFont typeface="Wingdings"/>
              <a:buChar char=""/>
              <a:tabLst>
                <a:tab pos="537210" algn="l"/>
              </a:tabLst>
            </a:pPr>
            <a:r>
              <a:rPr spc="-45" dirty="0"/>
              <a:t>D</a:t>
            </a:r>
            <a:r>
              <a:rPr spc="90" dirty="0"/>
              <a:t>éco</a:t>
            </a:r>
            <a:r>
              <a:rPr spc="85" dirty="0"/>
              <a:t>n</a:t>
            </a:r>
            <a:r>
              <a:rPr spc="-50" dirty="0"/>
              <a:t>v</a:t>
            </a:r>
            <a:r>
              <a:rPr spc="95" dirty="0"/>
              <a:t>oca</a:t>
            </a:r>
            <a:r>
              <a:rPr spc="50" dirty="0"/>
              <a:t>t</a:t>
            </a:r>
            <a:r>
              <a:rPr spc="-114" dirty="0"/>
              <a:t>i</a:t>
            </a:r>
            <a:r>
              <a:rPr spc="20" dirty="0"/>
              <a:t>on</a:t>
            </a:r>
            <a:r>
              <a:rPr spc="-165" dirty="0"/>
              <a:t> </a:t>
            </a:r>
            <a:r>
              <a:rPr spc="-55" dirty="0"/>
              <a:t>n</a:t>
            </a:r>
            <a:r>
              <a:rPr spc="-15" dirty="0"/>
              <a:t>orm</a:t>
            </a:r>
            <a:r>
              <a:rPr spc="-25" dirty="0"/>
              <a:t>a</a:t>
            </a:r>
            <a:r>
              <a:rPr spc="-125" dirty="0"/>
              <a:t>l</a:t>
            </a:r>
            <a:r>
              <a:rPr spc="85" dirty="0"/>
              <a:t>e</a:t>
            </a:r>
            <a:r>
              <a:rPr spc="-320" dirty="0"/>
              <a:t>:</a:t>
            </a:r>
            <a:r>
              <a:rPr spc="-140" dirty="0"/>
              <a:t> </a:t>
            </a:r>
            <a:r>
              <a:rPr spc="-430" dirty="0"/>
              <a:t>S</a:t>
            </a:r>
            <a:r>
              <a:rPr spc="-240" dirty="0"/>
              <a:t>I</a:t>
            </a:r>
            <a:r>
              <a:rPr spc="-360" dirty="0"/>
              <a:t>T</a:t>
            </a:r>
            <a:r>
              <a:rPr spc="-175" dirty="0"/>
              <a:t>E</a:t>
            </a:r>
            <a:r>
              <a:rPr spc="-150" dirty="0"/>
              <a:t> </a:t>
            </a:r>
            <a:r>
              <a:rPr spc="85" dirty="0"/>
              <a:t>e</a:t>
            </a:r>
            <a:r>
              <a:rPr spc="-100" dirty="0"/>
              <a:t>t</a:t>
            </a:r>
            <a:r>
              <a:rPr spc="-120" dirty="0"/>
              <a:t> </a:t>
            </a:r>
            <a:r>
              <a:rPr spc="-320" dirty="0"/>
              <a:t>R</a:t>
            </a:r>
            <a:r>
              <a:rPr spc="-175" dirty="0"/>
              <a:t>I</a:t>
            </a:r>
            <a:r>
              <a:rPr spc="-95" dirty="0"/>
              <a:t>E</a:t>
            </a:r>
            <a:r>
              <a:rPr spc="-105" dirty="0"/>
              <a:t>N</a:t>
            </a:r>
            <a:r>
              <a:rPr spc="-160" dirty="0"/>
              <a:t> </a:t>
            </a:r>
            <a:r>
              <a:rPr dirty="0"/>
              <a:t>Q</a:t>
            </a:r>
            <a:r>
              <a:rPr spc="-20" dirty="0"/>
              <a:t>U</a:t>
            </a:r>
            <a:r>
              <a:rPr spc="-175" dirty="0"/>
              <a:t>E</a:t>
            </a:r>
            <a:r>
              <a:rPr spc="-125" dirty="0"/>
              <a:t> </a:t>
            </a:r>
            <a:r>
              <a:rPr spc="-175" dirty="0"/>
              <a:t>LE</a:t>
            </a:r>
            <a:r>
              <a:rPr spc="-130" dirty="0"/>
              <a:t> </a:t>
            </a:r>
            <a:r>
              <a:rPr spc="-430" dirty="0"/>
              <a:t>S</a:t>
            </a:r>
            <a:r>
              <a:rPr spc="-240" dirty="0"/>
              <a:t>I</a:t>
            </a:r>
            <a:r>
              <a:rPr spc="-360" dirty="0"/>
              <a:t>T</a:t>
            </a:r>
            <a:r>
              <a:rPr spc="-175" dirty="0"/>
              <a:t>E</a:t>
            </a:r>
            <a:r>
              <a:rPr spc="-160" dirty="0"/>
              <a:t> </a:t>
            </a:r>
            <a:r>
              <a:rPr spc="-180" dirty="0"/>
              <a:t>!</a:t>
            </a:r>
          </a:p>
          <a:p>
            <a:pPr marL="377825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</a:pPr>
            <a:endParaRPr sz="2200"/>
          </a:p>
          <a:p>
            <a:pPr marL="536575" indent="-146685">
              <a:lnSpc>
                <a:spcPct val="100000"/>
              </a:lnSpc>
              <a:spcBef>
                <a:spcPts val="1685"/>
              </a:spcBef>
              <a:buClr>
                <a:srgbClr val="FFFFFF"/>
              </a:buClr>
              <a:buSzPct val="75000"/>
              <a:buFont typeface="Wingdings"/>
              <a:buChar char=""/>
              <a:tabLst>
                <a:tab pos="537210" algn="l"/>
              </a:tabLst>
            </a:pPr>
            <a:r>
              <a:rPr spc="-70" dirty="0"/>
              <a:t>Toute</a:t>
            </a:r>
            <a:r>
              <a:rPr spc="-100" dirty="0"/>
              <a:t> </a:t>
            </a:r>
            <a:r>
              <a:rPr spc="-45" dirty="0"/>
              <a:t>arrivée</a:t>
            </a:r>
            <a:r>
              <a:rPr spc="-160" dirty="0"/>
              <a:t> </a:t>
            </a:r>
            <a:r>
              <a:rPr spc="-25" dirty="0"/>
              <a:t>tardive</a:t>
            </a:r>
            <a:r>
              <a:rPr spc="-155" dirty="0"/>
              <a:t> </a:t>
            </a:r>
            <a:r>
              <a:rPr b="1" spc="-180" dirty="0">
                <a:latin typeface="Tahoma"/>
                <a:cs typeface="Tahoma"/>
              </a:rPr>
              <a:t>DOIT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spc="-40" dirty="0"/>
              <a:t>être</a:t>
            </a:r>
            <a:r>
              <a:rPr spc="-114" dirty="0"/>
              <a:t> </a:t>
            </a:r>
            <a:r>
              <a:rPr spc="-20" dirty="0"/>
              <a:t>signalée</a:t>
            </a:r>
            <a:r>
              <a:rPr spc="-140" dirty="0"/>
              <a:t> </a:t>
            </a:r>
            <a:r>
              <a:rPr spc="145" dirty="0"/>
              <a:t>à</a:t>
            </a:r>
            <a:r>
              <a:rPr spc="-120" dirty="0"/>
              <a:t> </a:t>
            </a:r>
            <a:r>
              <a:rPr spc="-40" dirty="0"/>
              <a:t>Emmanuël</a:t>
            </a:r>
            <a:r>
              <a:rPr spc="-105" dirty="0"/>
              <a:t> </a:t>
            </a:r>
            <a:r>
              <a:rPr spc="-40" dirty="0"/>
              <a:t>Bonami</a:t>
            </a:r>
          </a:p>
          <a:p>
            <a:pPr marL="455295" algn="ctr">
              <a:lnSpc>
                <a:spcPct val="100000"/>
              </a:lnSpc>
              <a:spcBef>
                <a:spcPts val="1105"/>
              </a:spcBef>
            </a:pPr>
            <a:r>
              <a:rPr spc="-155" dirty="0"/>
              <a:t>047</a:t>
            </a:r>
            <a:r>
              <a:rPr spc="-150" dirty="0"/>
              <a:t>3</a:t>
            </a:r>
            <a:r>
              <a:rPr spc="-125" dirty="0"/>
              <a:t> </a:t>
            </a:r>
            <a:r>
              <a:rPr spc="-155" dirty="0"/>
              <a:t>2294</a:t>
            </a:r>
            <a:r>
              <a:rPr spc="-160" dirty="0"/>
              <a:t>7</a:t>
            </a:r>
            <a:r>
              <a:rPr spc="-150" dirty="0"/>
              <a:t>3</a:t>
            </a:r>
          </a:p>
          <a:p>
            <a:pPr marL="377825">
              <a:lnSpc>
                <a:spcPct val="100000"/>
              </a:lnSpc>
              <a:tabLst>
                <a:tab pos="537210" algn="l"/>
              </a:tabLst>
            </a:pPr>
            <a:endParaRPr spc="25" dirty="0">
              <a:solidFill>
                <a:srgbClr val="FFFFFF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852" y="806195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17" y="439877"/>
            <a:ext cx="49872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5" dirty="0"/>
              <a:t>V</a:t>
            </a:r>
            <a:r>
              <a:rPr sz="3200" spc="-229" dirty="0"/>
              <a:t>I</a:t>
            </a:r>
            <a:r>
              <a:rPr sz="3200" spc="-150" dirty="0"/>
              <a:t>SIONNE</a:t>
            </a:r>
            <a:r>
              <a:rPr sz="3200" spc="-195" dirty="0"/>
              <a:t>M</a:t>
            </a:r>
            <a:r>
              <a:rPr sz="3200" spc="-330" dirty="0"/>
              <a:t>EN</a:t>
            </a:r>
            <a:r>
              <a:rPr sz="3200" spc="-290" dirty="0"/>
              <a:t>T</a:t>
            </a:r>
            <a:r>
              <a:rPr sz="3200" spc="-270" dirty="0"/>
              <a:t> </a:t>
            </a:r>
            <a:r>
              <a:rPr sz="3200" spc="-265" dirty="0"/>
              <a:t>202</a:t>
            </a:r>
            <a:r>
              <a:rPr lang="fr-FR" sz="3200" spc="-254" dirty="0"/>
              <a:t>1</a:t>
            </a:r>
            <a:r>
              <a:rPr sz="3200" spc="-390" dirty="0"/>
              <a:t>-</a:t>
            </a:r>
            <a:r>
              <a:rPr sz="3200" spc="-265" dirty="0"/>
              <a:t>202</a:t>
            </a:r>
            <a:r>
              <a:rPr lang="fr-FR" sz="3200" spc="-265" dirty="0"/>
              <a:t>2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24916" y="1375608"/>
            <a:ext cx="6252210" cy="91694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205"/>
              </a:spcBef>
              <a:buClr>
                <a:srgbClr val="FFFFFF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100" dirty="0">
                <a:solidFill>
                  <a:srgbClr val="0E486E"/>
                </a:solidFill>
                <a:latin typeface="Verdana"/>
                <a:cs typeface="Verdana"/>
              </a:rPr>
              <a:t>Comp</a:t>
            </a:r>
            <a:r>
              <a:rPr sz="2000" spc="75" dirty="0">
                <a:solidFill>
                  <a:srgbClr val="0E486E"/>
                </a:solidFill>
                <a:latin typeface="Verdana"/>
                <a:cs typeface="Verdana"/>
              </a:rPr>
              <a:t>o</a:t>
            </a:r>
            <a:r>
              <a:rPr sz="2000" spc="-180" dirty="0">
                <a:solidFill>
                  <a:srgbClr val="0E486E"/>
                </a:solidFill>
                <a:latin typeface="Verdana"/>
                <a:cs typeface="Verdana"/>
              </a:rPr>
              <a:t>si</a:t>
            </a:r>
            <a:r>
              <a:rPr sz="2000" spc="-170" dirty="0">
                <a:solidFill>
                  <a:srgbClr val="0E486E"/>
                </a:solidFill>
                <a:latin typeface="Verdana"/>
                <a:cs typeface="Verdana"/>
              </a:rPr>
              <a:t>t</a:t>
            </a:r>
            <a:r>
              <a:rPr sz="2000" spc="-20" dirty="0">
                <a:solidFill>
                  <a:srgbClr val="0E486E"/>
                </a:solidFill>
                <a:latin typeface="Verdana"/>
                <a:cs typeface="Verdana"/>
              </a:rPr>
              <a:t>i</a:t>
            </a:r>
            <a:r>
              <a:rPr sz="2000" spc="-50" dirty="0">
                <a:solidFill>
                  <a:srgbClr val="0E486E"/>
                </a:solidFill>
                <a:latin typeface="Verdana"/>
                <a:cs typeface="Verdana"/>
              </a:rPr>
              <a:t>o</a:t>
            </a:r>
            <a:r>
              <a:rPr sz="2000" spc="-45" dirty="0">
                <a:solidFill>
                  <a:srgbClr val="0E486E"/>
                </a:solidFill>
                <a:latin typeface="Verdana"/>
                <a:cs typeface="Verdana"/>
              </a:rPr>
              <a:t>n</a:t>
            </a:r>
            <a:r>
              <a:rPr sz="2000" spc="-175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0E486E"/>
                </a:solidFill>
                <a:latin typeface="Verdana"/>
                <a:cs typeface="Verdana"/>
              </a:rPr>
              <a:t>d</a:t>
            </a:r>
            <a:r>
              <a:rPr sz="2000" spc="110" dirty="0">
                <a:solidFill>
                  <a:srgbClr val="0E486E"/>
                </a:solidFill>
                <a:latin typeface="Verdana"/>
                <a:cs typeface="Verdana"/>
              </a:rPr>
              <a:t>e</a:t>
            </a:r>
            <a:r>
              <a:rPr sz="2000" spc="-150" dirty="0">
                <a:solidFill>
                  <a:srgbClr val="0E486E"/>
                </a:solidFill>
                <a:latin typeface="Verdana"/>
                <a:cs typeface="Verdana"/>
              </a:rPr>
              <a:t> l</a:t>
            </a:r>
            <a:r>
              <a:rPr sz="2000" spc="165" dirty="0">
                <a:solidFill>
                  <a:srgbClr val="0E486E"/>
                </a:solidFill>
                <a:latin typeface="Verdana"/>
                <a:cs typeface="Verdana"/>
              </a:rPr>
              <a:t>a</a:t>
            </a:r>
            <a:r>
              <a:rPr sz="2000" spc="-180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0E486E"/>
                </a:solidFill>
                <a:latin typeface="Verdana"/>
                <a:cs typeface="Verdana"/>
              </a:rPr>
              <a:t>c</a:t>
            </a:r>
            <a:r>
              <a:rPr sz="2000" spc="180" dirty="0">
                <a:solidFill>
                  <a:srgbClr val="0E486E"/>
                </a:solidFill>
                <a:latin typeface="Verdana"/>
                <a:cs typeface="Verdana"/>
              </a:rPr>
              <a:t>o</a:t>
            </a:r>
            <a:r>
              <a:rPr sz="2000" spc="-65" dirty="0">
                <a:solidFill>
                  <a:srgbClr val="0E486E"/>
                </a:solidFill>
                <a:latin typeface="Verdana"/>
                <a:cs typeface="Verdana"/>
              </a:rPr>
              <a:t>m</a:t>
            </a:r>
            <a:r>
              <a:rPr sz="2000" spc="-60" dirty="0">
                <a:solidFill>
                  <a:srgbClr val="0E486E"/>
                </a:solidFill>
                <a:latin typeface="Verdana"/>
                <a:cs typeface="Verdana"/>
              </a:rPr>
              <a:t>m</a:t>
            </a:r>
            <a:r>
              <a:rPr sz="2000" spc="-235" dirty="0">
                <a:solidFill>
                  <a:srgbClr val="0E486E"/>
                </a:solidFill>
                <a:latin typeface="Verdana"/>
                <a:cs typeface="Verdana"/>
              </a:rPr>
              <a:t>iss</a:t>
            </a:r>
            <a:r>
              <a:rPr sz="2000" spc="-155" dirty="0">
                <a:solidFill>
                  <a:srgbClr val="0E486E"/>
                </a:solidFill>
                <a:latin typeface="Verdana"/>
                <a:cs typeface="Verdana"/>
              </a:rPr>
              <a:t>i</a:t>
            </a:r>
            <a:r>
              <a:rPr sz="2000" spc="85" dirty="0">
                <a:solidFill>
                  <a:srgbClr val="0E486E"/>
                </a:solidFill>
                <a:latin typeface="Verdana"/>
                <a:cs typeface="Verdana"/>
              </a:rPr>
              <a:t>o</a:t>
            </a:r>
            <a:r>
              <a:rPr sz="2000" spc="-45" dirty="0">
                <a:solidFill>
                  <a:srgbClr val="0E486E"/>
                </a:solidFill>
                <a:latin typeface="Verdana"/>
                <a:cs typeface="Verdana"/>
              </a:rPr>
              <a:t>n</a:t>
            </a:r>
            <a:r>
              <a:rPr sz="2000" spc="-150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0E486E"/>
                </a:solidFill>
                <a:latin typeface="Verdana"/>
                <a:cs typeface="Verdana"/>
              </a:rPr>
              <a:t>de</a:t>
            </a:r>
            <a:r>
              <a:rPr sz="2000" spc="-160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0E486E"/>
                </a:solidFill>
                <a:latin typeface="Verdana"/>
                <a:cs typeface="Verdana"/>
              </a:rPr>
              <a:t>v</a:t>
            </a:r>
            <a:r>
              <a:rPr sz="2000" spc="-215" dirty="0">
                <a:solidFill>
                  <a:srgbClr val="0E486E"/>
                </a:solidFill>
                <a:latin typeface="Verdana"/>
                <a:cs typeface="Verdana"/>
              </a:rPr>
              <a:t>is</a:t>
            </a:r>
            <a:r>
              <a:rPr sz="2000" spc="-160" dirty="0">
                <a:solidFill>
                  <a:srgbClr val="0E486E"/>
                </a:solidFill>
                <a:latin typeface="Verdana"/>
                <a:cs typeface="Verdana"/>
              </a:rPr>
              <a:t>i</a:t>
            </a:r>
            <a:r>
              <a:rPr sz="2000" spc="85" dirty="0">
                <a:solidFill>
                  <a:srgbClr val="0E486E"/>
                </a:solidFill>
                <a:latin typeface="Verdana"/>
                <a:cs typeface="Verdana"/>
              </a:rPr>
              <a:t>o</a:t>
            </a:r>
            <a:r>
              <a:rPr sz="2000" spc="-10" dirty="0">
                <a:solidFill>
                  <a:srgbClr val="0E486E"/>
                </a:solidFill>
                <a:latin typeface="Verdana"/>
                <a:cs typeface="Verdana"/>
              </a:rPr>
              <a:t>nnem</a:t>
            </a:r>
            <a:r>
              <a:rPr sz="2000" spc="-15" dirty="0">
                <a:solidFill>
                  <a:srgbClr val="0E486E"/>
                </a:solidFill>
                <a:latin typeface="Verdana"/>
                <a:cs typeface="Verdana"/>
              </a:rPr>
              <a:t>en</a:t>
            </a:r>
            <a:r>
              <a:rPr sz="2000" spc="-5" dirty="0">
                <a:solidFill>
                  <a:srgbClr val="0E486E"/>
                </a:solidFill>
                <a:latin typeface="Verdana"/>
                <a:cs typeface="Verdana"/>
              </a:rPr>
              <a:t>t</a:t>
            </a:r>
            <a:r>
              <a:rPr sz="2000" spc="-355" dirty="0">
                <a:solidFill>
                  <a:srgbClr val="0E486E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295910" indent="-283845">
              <a:lnSpc>
                <a:spcPct val="100000"/>
              </a:lnSpc>
              <a:spcBef>
                <a:spcPts val="1110"/>
              </a:spcBef>
              <a:buClr>
                <a:srgbClr val="FFFFFF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solidFill>
                  <a:srgbClr val="0E486E"/>
                </a:solidFill>
                <a:latin typeface="Verdana"/>
                <a:cs typeface="Verdana"/>
              </a:rPr>
              <a:t>V</a:t>
            </a:r>
            <a:r>
              <a:rPr sz="2000" spc="105" dirty="0">
                <a:solidFill>
                  <a:srgbClr val="0E486E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0E486E"/>
                </a:solidFill>
                <a:latin typeface="Verdana"/>
                <a:cs typeface="Verdana"/>
              </a:rPr>
              <a:t>N</a:t>
            </a:r>
            <a:r>
              <a:rPr sz="2000" spc="-135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2000" spc="-220" dirty="0">
                <a:solidFill>
                  <a:srgbClr val="0E486E"/>
                </a:solidFill>
                <a:latin typeface="Verdana"/>
                <a:cs typeface="Verdana"/>
              </a:rPr>
              <a:t>B</a:t>
            </a:r>
            <a:r>
              <a:rPr sz="2000" spc="-195" dirty="0">
                <a:solidFill>
                  <a:srgbClr val="0E486E"/>
                </a:solidFill>
                <a:latin typeface="Verdana"/>
                <a:cs typeface="Verdana"/>
              </a:rPr>
              <a:t>E</a:t>
            </a:r>
            <a:r>
              <a:rPr sz="2000" spc="15" dirty="0">
                <a:solidFill>
                  <a:srgbClr val="0E486E"/>
                </a:solidFill>
                <a:latin typeface="Verdana"/>
                <a:cs typeface="Verdana"/>
              </a:rPr>
              <a:t>E</a:t>
            </a:r>
            <a:r>
              <a:rPr sz="2000" spc="25" dirty="0">
                <a:solidFill>
                  <a:srgbClr val="0E486E"/>
                </a:solidFill>
                <a:latin typeface="Verdana"/>
                <a:cs typeface="Verdana"/>
              </a:rPr>
              <a:t>C</a:t>
            </a:r>
            <a:r>
              <a:rPr sz="2000" spc="-204" dirty="0">
                <a:solidFill>
                  <a:srgbClr val="0E486E"/>
                </a:solidFill>
                <a:latin typeface="Verdana"/>
                <a:cs typeface="Verdana"/>
              </a:rPr>
              <a:t>K</a:t>
            </a:r>
            <a:r>
              <a:rPr sz="2000" spc="-160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0E486E"/>
                </a:solidFill>
                <a:latin typeface="Verdana"/>
                <a:cs typeface="Verdana"/>
              </a:rPr>
              <a:t>Philippe</a:t>
            </a:r>
            <a:r>
              <a:rPr sz="2000" spc="-170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0E486E"/>
                </a:solidFill>
                <a:latin typeface="Verdana"/>
                <a:cs typeface="Verdana"/>
              </a:rPr>
              <a:t>Prés</a:t>
            </a:r>
            <a:r>
              <a:rPr sz="2000" spc="-15" dirty="0">
                <a:solidFill>
                  <a:srgbClr val="0E486E"/>
                </a:solidFill>
                <a:latin typeface="Verdana"/>
                <a:cs typeface="Verdana"/>
              </a:rPr>
              <a:t>i</a:t>
            </a:r>
            <a:r>
              <a:rPr sz="2000" spc="-30" dirty="0">
                <a:solidFill>
                  <a:srgbClr val="0E486E"/>
                </a:solidFill>
                <a:latin typeface="Verdana"/>
                <a:cs typeface="Verdana"/>
              </a:rPr>
              <a:t>d</a:t>
            </a:r>
            <a:r>
              <a:rPr sz="2000" spc="30" dirty="0">
                <a:solidFill>
                  <a:srgbClr val="0E486E"/>
                </a:solidFill>
                <a:latin typeface="Verdana"/>
                <a:cs typeface="Verdana"/>
              </a:rPr>
              <a:t>en</a:t>
            </a:r>
            <a:r>
              <a:rPr sz="2000" spc="-110" dirty="0">
                <a:solidFill>
                  <a:srgbClr val="0E486E"/>
                </a:solidFill>
                <a:latin typeface="Verdana"/>
                <a:cs typeface="Verdana"/>
              </a:rPr>
              <a:t>t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0659" y="230124"/>
            <a:ext cx="2133599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2B58FA-3C88-4937-8F96-405582BBB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566285"/>
            <a:ext cx="4267200" cy="29161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600" dirty="0">
                <a:solidFill>
                  <a:srgbClr val="0070C0"/>
                </a:solidFill>
                <a:latin typeface="Arial MT"/>
                <a:cs typeface="Arial MT"/>
              </a:rPr>
              <a:t>Blessures lors d'un match. Par 2 fois, fin de saison passée, j'ai eu l'occasion de constater une grande latitude laissée à des joueurs se blessant lors d'un échange. Il s'agit de plusieurs minutes laissées pour "retaper" le joueur en question. Aucune impatience de la part des arbitres.</a:t>
            </a:r>
          </a:p>
          <a:p>
            <a:pPr marL="802005" marR="59690" lvl="1" indent="-281940"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600" dirty="0">
                <a:solidFill>
                  <a:srgbClr val="0070C0"/>
                </a:solidFill>
                <a:latin typeface="Arial MT"/>
                <a:cs typeface="Arial MT"/>
              </a:rPr>
              <a:t>Est-ce une consigne particulière?</a:t>
            </a: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dirty="0">
                <a:solidFill>
                  <a:srgbClr val="0070C0"/>
                </a:solidFill>
                <a:latin typeface="Arial MT"/>
                <a:cs typeface="Arial MT"/>
              </a:rPr>
              <a:t>Règle 17.1.2: </a:t>
            </a: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800" dirty="0">
                <a:latin typeface="Arial MT"/>
                <a:cs typeface="Arial MT"/>
              </a:rPr>
              <a:t>Dans la pratique il faut être tolérant, mais:</a:t>
            </a: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dirty="0">
                <a:latin typeface="Arial MT"/>
                <a:cs typeface="Arial MT"/>
              </a:rPr>
              <a:t>Difficile d’évaluer la gravité de la blessure où si c’est de la simulation.</a:t>
            </a: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dirty="0">
                <a:latin typeface="Arial MT"/>
                <a:cs typeface="Arial MT"/>
              </a:rPr>
              <a:t>Il est préférable de laisser un minimum de temps au joueur pour voir s’il peut reprendre le jeu. </a:t>
            </a: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dirty="0">
                <a:latin typeface="Arial MT"/>
                <a:cs typeface="Arial MT"/>
              </a:rPr>
              <a:t>Il est toujours possible pour l’arbitre de descendre de sa chaise et constater. Sur base de cette constatation demander à ce moment là au capitaine d’effectuer un remplacement  si le joueur semble ne pas pouvoir continuer</a:t>
            </a: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959F2B-6956-4AA8-86E8-0C2820B4B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819400"/>
            <a:ext cx="3600953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6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544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800" dirty="0">
                <a:solidFill>
                  <a:srgbClr val="0070C0"/>
                </a:solidFill>
                <a:latin typeface="Arial MT"/>
                <a:cs typeface="Arial MT"/>
              </a:rPr>
              <a:t>Règlement international 2016 - 2020. Comme son nom l'indique, il devrait laisser sa place au suivant. Je sais qu'il y a eu une convention de la FIVB et que certains changements sont prévus. Ce sera encore pour cette saison (janvier par ex) ou tout est reporté à la saison suivante? Certains de ces changements vont impliquer des modifications sur la feuille électronique (et même la suppression des chaises des punis</a:t>
            </a: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800" dirty="0">
                <a:solidFill>
                  <a:srgbClr val="0070C0"/>
                </a:solidFill>
                <a:latin typeface="Arial MT"/>
                <a:cs typeface="Arial MT"/>
              </a:rPr>
              <a:t>Règle : 1.4.6 </a:t>
            </a:r>
          </a:p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800" dirty="0">
                <a:latin typeface="Arial MT"/>
                <a:cs typeface="Arial MT"/>
              </a:rPr>
              <a:t>Il y aura effectivement quelques changements au niveau des règles mais qui seront d’application en CEV à partir du 15/9/2021 et en Belgique pour la saison prochaine 2022-23.</a:t>
            </a: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dirty="0">
                <a:latin typeface="Arial MT"/>
                <a:cs typeface="Arial MT"/>
              </a:rPr>
              <a:t>La règle 1.4.6 sera donc enlevée telle quelle et réécrite. </a:t>
            </a: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sz="1800" dirty="0"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B1A5AB-ECDA-472A-AC04-1322E6F6C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376" y="3296115"/>
            <a:ext cx="3553321" cy="7716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2FEC6B-6374-4E0E-B45B-E4360EB5B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836" y="5587038"/>
            <a:ext cx="6825243" cy="7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ègle 11.2 sur la pénétration sous le filet : Patrick, tu te rappelles à BEVC?</a:t>
            </a:r>
            <a:r>
              <a:rPr lang="fr-FR" sz="1600" dirty="0"/>
              <a:t> </a:t>
            </a:r>
            <a:endParaRPr lang="fr-FR" sz="16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dirty="0">
                <a:solidFill>
                  <a:srgbClr val="0070C0"/>
                </a:solidFill>
                <a:latin typeface="Arial MT"/>
                <a:cs typeface="Arial MT"/>
              </a:rPr>
              <a:t>Règle : 11.2 </a:t>
            </a: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sz="1800" dirty="0"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sz="1800" dirty="0"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800" dirty="0">
                <a:solidFill>
                  <a:srgbClr val="0070C0"/>
                </a:solidFill>
                <a:latin typeface="Arial MT"/>
                <a:cs typeface="Arial MT"/>
              </a:rPr>
              <a:t>Règle : 11.4 </a:t>
            </a: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sz="1800" dirty="0"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6DB34A-5C48-4E97-A7C1-9A33673AC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963" y="2146219"/>
            <a:ext cx="3629532" cy="25054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ACF5C4E-1B66-400C-A662-5D318DA20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779" y="4880805"/>
            <a:ext cx="3543795" cy="181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7439473-1D3A-4F5B-9E0B-CADD77CA6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779" y="5170328"/>
            <a:ext cx="3581900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311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800" dirty="0">
                <a:solidFill>
                  <a:srgbClr val="0070C0"/>
                </a:solidFill>
                <a:latin typeface="Arial MT"/>
                <a:cs typeface="Arial MT"/>
              </a:rPr>
              <a:t>La fameuse balle "non-passée" à l'attaque suite à son contact avec la bande supérieur du filet.</a:t>
            </a: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800" dirty="0">
                <a:solidFill>
                  <a:srgbClr val="0070C0"/>
                </a:solidFill>
                <a:latin typeface="Arial MT"/>
                <a:cs typeface="Arial MT"/>
              </a:rPr>
              <a:t>Il y a eu un bel exemple de la balle qui ne passe effectivement pas mais qui touche quand même les mains du bloc lors du dernier match Belgique - Italie.</a:t>
            </a:r>
            <a:r>
              <a:rPr lang="fr-FR" dirty="0"/>
              <a:t> Set 4 - 6/3 pour l'Italie après 1:18:26</a:t>
            </a: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dirty="0">
                <a:solidFill>
                  <a:srgbClr val="0070C0"/>
                </a:solidFill>
                <a:latin typeface="Arial MT"/>
                <a:cs typeface="Arial MT"/>
              </a:rPr>
              <a:t>Règle 14 : </a:t>
            </a: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25A403-D4F7-4E6B-A6C0-BFE7416B0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37" y="3392382"/>
            <a:ext cx="3639058" cy="15051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D5DFA73-760D-4580-899B-EF02E02FD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37" y="4897542"/>
            <a:ext cx="3639058" cy="10800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BC12C00-EFD7-425F-BAA6-76E4B9942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6154" y="2816806"/>
            <a:ext cx="4308291" cy="245481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ED36DEF-3002-4151-9A21-561676D4C6DB}"/>
              </a:ext>
            </a:extLst>
          </p:cNvPr>
          <p:cNvSpPr txBox="1"/>
          <p:nvPr/>
        </p:nvSpPr>
        <p:spPr>
          <a:xfrm>
            <a:off x="5105400" y="5527371"/>
            <a:ext cx="5719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hlinkClick r:id="rId8"/>
              </a:rPr>
              <a:t>https://www.youtube.com/watch?v=NNy1NtU8mTI</a:t>
            </a:r>
            <a:endParaRPr lang="fr-BE" sz="1200" dirty="0"/>
          </a:p>
          <a:p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41376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BC12C00-EFD7-425F-BAA6-76E4B9942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152189"/>
            <a:ext cx="4308291" cy="24548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E9789CB-BC4B-4139-A739-C4EAC76E0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907" y="1293347"/>
            <a:ext cx="3683493" cy="25536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CE7C18-839C-4E1E-9124-A9D246D0B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412" y="4055133"/>
            <a:ext cx="3667637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292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600" dirty="0">
                <a:solidFill>
                  <a:srgbClr val="0070C0"/>
                </a:solidFill>
                <a:latin typeface="Arial MT"/>
                <a:cs typeface="Arial MT"/>
              </a:rPr>
              <a:t>Moi j’aimerais un rappel de ce que doit faire l’arbitre au sujet de la feuille électronique (les différentes étapes ou il doit intervenir)</a:t>
            </a:r>
          </a:p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dirty="0">
                <a:solidFill>
                  <a:srgbClr val="0070C0"/>
                </a:solidFill>
                <a:latin typeface="Arial MT"/>
                <a:cs typeface="Arial MT"/>
                <a:hlinkClick r:id="rId4"/>
              </a:rPr>
              <a:t>http://www.volley-bwbxl.be/site/volley-spike-saison-2020-2021/</a:t>
            </a: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004577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1851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r>
              <a:rPr lang="fr-FR" sz="1600" dirty="0">
                <a:solidFill>
                  <a:srgbClr val="0070C0"/>
                </a:solidFill>
                <a:latin typeface="Arial MT"/>
                <a:cs typeface="Arial MT"/>
              </a:rPr>
              <a:t>Contrôle des joueurs:</a:t>
            </a: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AAFC55-399D-456F-B56A-C6F8D65B0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26" y="2068008"/>
            <a:ext cx="7924800" cy="38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5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2098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600" dirty="0">
                <a:solidFill>
                  <a:srgbClr val="0070C0"/>
                </a:solidFill>
                <a:latin typeface="Arial MT"/>
                <a:cs typeface="Arial MT"/>
              </a:rPr>
              <a:t>Vérifier si le nom de l’arbitre est correct:</a:t>
            </a: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sz="16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EE2DB7A-4446-4ED3-966A-BD3645E5C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63364"/>
            <a:ext cx="7620000" cy="44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2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136" y="395427"/>
            <a:ext cx="32512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45" dirty="0"/>
              <a:t>ORDR</a:t>
            </a:r>
            <a:r>
              <a:rPr sz="3200" spc="-120" dirty="0"/>
              <a:t>E</a:t>
            </a:r>
            <a:r>
              <a:rPr sz="3200" spc="-260" dirty="0"/>
              <a:t> </a:t>
            </a:r>
            <a:r>
              <a:rPr sz="3200" spc="-175" dirty="0"/>
              <a:t>D</a:t>
            </a:r>
            <a:r>
              <a:rPr sz="3200" spc="-160" dirty="0"/>
              <a:t>U</a:t>
            </a:r>
            <a:r>
              <a:rPr sz="3200" spc="-240" dirty="0"/>
              <a:t> </a:t>
            </a:r>
            <a:r>
              <a:rPr sz="3200" spc="-45" dirty="0"/>
              <a:t>JOUR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53160" y="1358011"/>
            <a:ext cx="725170" cy="31496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b="1" spc="-165" dirty="0">
                <a:solidFill>
                  <a:srgbClr val="006FC0"/>
                </a:solidFill>
                <a:latin typeface="Tahoma"/>
                <a:cs typeface="Tahoma"/>
              </a:rPr>
              <a:t>9H00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4760" y="1358011"/>
            <a:ext cx="23431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25" dirty="0">
                <a:solidFill>
                  <a:srgbClr val="006FC0"/>
                </a:solidFill>
                <a:latin typeface="Verdana"/>
                <a:cs typeface="Verdana"/>
              </a:rPr>
              <a:t>Accu</a:t>
            </a:r>
            <a:r>
              <a:rPr sz="1900" spc="130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900" spc="-135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900" spc="-145" dirty="0">
                <a:solidFill>
                  <a:srgbClr val="006FC0"/>
                </a:solidFill>
                <a:latin typeface="Verdana"/>
                <a:cs typeface="Verdana"/>
              </a:rPr>
              <a:t>l</a:t>
            </a:r>
            <a:r>
              <a:rPr sz="1900" spc="-1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900" spc="-260" dirty="0">
                <a:solidFill>
                  <a:srgbClr val="006FC0"/>
                </a:solidFill>
                <a:latin typeface="Verdana"/>
                <a:cs typeface="Verdana"/>
              </a:rPr>
              <a:t>–</a:t>
            </a:r>
            <a:r>
              <a:rPr sz="1900" spc="-1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900" spc="-155" dirty="0">
                <a:solidFill>
                  <a:srgbClr val="006FC0"/>
                </a:solidFill>
                <a:latin typeface="Verdana"/>
                <a:cs typeface="Verdana"/>
              </a:rPr>
              <a:t>P</a:t>
            </a:r>
            <a:r>
              <a:rPr sz="1900" spc="-105" dirty="0">
                <a:solidFill>
                  <a:srgbClr val="006FC0"/>
                </a:solidFill>
                <a:latin typeface="Verdana"/>
                <a:cs typeface="Verdana"/>
              </a:rPr>
              <a:t>r</a:t>
            </a:r>
            <a:r>
              <a:rPr sz="1900" spc="-5" dirty="0">
                <a:solidFill>
                  <a:srgbClr val="006FC0"/>
                </a:solidFill>
                <a:latin typeface="Verdana"/>
                <a:cs typeface="Verdana"/>
              </a:rPr>
              <a:t>ésences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3160" y="2042286"/>
            <a:ext cx="725170" cy="31496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b="1" spc="-165" dirty="0">
                <a:solidFill>
                  <a:srgbClr val="006FC0"/>
                </a:solidFill>
                <a:latin typeface="Tahoma"/>
                <a:cs typeface="Tahoma"/>
              </a:rPr>
              <a:t>9H15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4760" y="1988083"/>
            <a:ext cx="3020143" cy="1762919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105"/>
              </a:spcBef>
            </a:pPr>
            <a:r>
              <a:rPr sz="1900" spc="40" dirty="0">
                <a:solidFill>
                  <a:srgbClr val="006FC0"/>
                </a:solidFill>
                <a:latin typeface="Verdana"/>
                <a:cs typeface="Verdana"/>
              </a:rPr>
              <a:t>Mot </a:t>
            </a:r>
            <a:r>
              <a:rPr sz="1900" spc="30" dirty="0">
                <a:solidFill>
                  <a:srgbClr val="006FC0"/>
                </a:solidFill>
                <a:latin typeface="Verdana"/>
                <a:cs typeface="Verdana"/>
              </a:rPr>
              <a:t>du </a:t>
            </a:r>
            <a:r>
              <a:rPr sz="1900" spc="-60" dirty="0">
                <a:solidFill>
                  <a:srgbClr val="006FC0"/>
                </a:solidFill>
                <a:latin typeface="Verdana"/>
                <a:cs typeface="Verdana"/>
              </a:rPr>
              <a:t>Président</a:t>
            </a:r>
            <a:r>
              <a:rPr lang="fr-FR" sz="1900" spc="-60" dirty="0">
                <a:solidFill>
                  <a:srgbClr val="006FC0"/>
                </a:solidFill>
                <a:latin typeface="Verdana"/>
                <a:cs typeface="Verdana"/>
              </a:rPr>
              <a:t> </a:t>
            </a:r>
            <a:endParaRPr lang="fr-FR" sz="1900" spc="-35" dirty="0">
              <a:solidFill>
                <a:srgbClr val="006FC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18200"/>
              </a:lnSpc>
              <a:spcBef>
                <a:spcPts val="105"/>
              </a:spcBef>
            </a:pPr>
            <a:r>
              <a:rPr sz="1900" spc="95" dirty="0">
                <a:solidFill>
                  <a:srgbClr val="006FC0"/>
                </a:solidFill>
                <a:latin typeface="Verdana"/>
                <a:cs typeface="Verdana"/>
              </a:rPr>
              <a:t>CPA</a:t>
            </a:r>
            <a:r>
              <a:rPr sz="1900" spc="-1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fr-FR" sz="1900" spc="-140" dirty="0">
                <a:solidFill>
                  <a:srgbClr val="006FC0"/>
                </a:solidFill>
                <a:latin typeface="Verdana"/>
                <a:cs typeface="Verdana"/>
              </a:rPr>
              <a:t>– </a:t>
            </a:r>
            <a:r>
              <a:rPr sz="1900" spc="160" dirty="0">
                <a:solidFill>
                  <a:srgbClr val="006FC0"/>
                </a:solidFill>
                <a:latin typeface="Verdana"/>
                <a:cs typeface="Verdana"/>
              </a:rPr>
              <a:t>C</a:t>
            </a:r>
            <a:r>
              <a:rPr sz="1900" spc="125" dirty="0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900" spc="-35" dirty="0">
                <a:solidFill>
                  <a:srgbClr val="006FC0"/>
                </a:solidFill>
                <a:latin typeface="Verdana"/>
                <a:cs typeface="Verdana"/>
              </a:rPr>
              <a:t>mpos</a:t>
            </a:r>
            <a:r>
              <a:rPr sz="1900" spc="-135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900" spc="-150" dirty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900" spc="-85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900" spc="75" dirty="0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900" spc="-35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lang="fr-FR" sz="1900" spc="-35" dirty="0">
                <a:solidFill>
                  <a:srgbClr val="006FC0"/>
                </a:solidFill>
                <a:latin typeface="Verdana"/>
                <a:ea typeface="Verdana"/>
                <a:cs typeface="+mn-lt"/>
              </a:rPr>
              <a:t> </a:t>
            </a:r>
            <a:endParaRPr lang="fr-FR" sz="1900" spc="-35" dirty="0">
              <a:solidFill>
                <a:srgbClr val="000000"/>
              </a:solidFill>
              <a:latin typeface="Calibri"/>
              <a:ea typeface="Verdana"/>
              <a:cs typeface="+mn-lt"/>
            </a:endParaRPr>
          </a:p>
          <a:p>
            <a:pPr marL="12700" marR="5080">
              <a:lnSpc>
                <a:spcPct val="118200"/>
              </a:lnSpc>
              <a:spcBef>
                <a:spcPts val="105"/>
              </a:spcBef>
            </a:pPr>
            <a:r>
              <a:rPr lang="fr-FR" sz="1900" spc="-35" dirty="0">
                <a:solidFill>
                  <a:srgbClr val="006FC0"/>
                </a:solidFill>
                <a:latin typeface="Verdana"/>
                <a:ea typeface="Verdana"/>
                <a:cs typeface="+mn-lt"/>
              </a:rPr>
              <a:t>Situation arbitres </a:t>
            </a:r>
            <a:endParaRPr lang="fr-FR" sz="1900" spc="-35" dirty="0">
              <a:solidFill>
                <a:srgbClr val="000000"/>
              </a:solidFill>
              <a:latin typeface="Calibri"/>
              <a:ea typeface="Verdana"/>
              <a:cs typeface="+mn-lt"/>
            </a:endParaRPr>
          </a:p>
          <a:p>
            <a:pPr marL="12700" marR="5080">
              <a:lnSpc>
                <a:spcPct val="118200"/>
              </a:lnSpc>
              <a:spcBef>
                <a:spcPts val="105"/>
              </a:spcBef>
            </a:pPr>
            <a:r>
              <a:rPr lang="fr-FR" sz="1900" spc="-35" dirty="0">
                <a:solidFill>
                  <a:srgbClr val="006FC0"/>
                </a:solidFill>
                <a:latin typeface="Verdana"/>
                <a:ea typeface="Verdana"/>
                <a:cs typeface="+mn-lt"/>
              </a:rPr>
              <a:t>Rappels</a:t>
            </a:r>
            <a:endParaRPr lang="fr-FR" sz="1900" spc="-35" dirty="0">
              <a:ea typeface="+mn-lt"/>
              <a:cs typeface="+mn-lt"/>
            </a:endParaRPr>
          </a:p>
          <a:p>
            <a:pPr marL="12700">
              <a:spcBef>
                <a:spcPts val="420"/>
              </a:spcBef>
            </a:pPr>
            <a:r>
              <a:rPr lang="en-US" sz="1900" spc="-35" dirty="0">
                <a:solidFill>
                  <a:srgbClr val="006FC0"/>
                </a:solidFill>
                <a:latin typeface="Verdana"/>
                <a:ea typeface="Verdana"/>
              </a:rPr>
              <a:t>Saison </a:t>
            </a:r>
            <a:r>
              <a:rPr lang="fr-FR" sz="1900" spc="-35" dirty="0">
                <a:solidFill>
                  <a:srgbClr val="006FC0"/>
                </a:solidFill>
                <a:latin typeface="Verdana"/>
                <a:ea typeface="Verdana"/>
              </a:rPr>
              <a:t>2021-22 COVID</a:t>
            </a:r>
            <a:endParaRPr lang="fr-FR" dirty="0"/>
          </a:p>
        </p:txBody>
      </p:sp>
      <p:sp>
        <p:nvSpPr>
          <p:cNvPr id="7" name="object 7"/>
          <p:cNvSpPr txBox="1"/>
          <p:nvPr/>
        </p:nvSpPr>
        <p:spPr>
          <a:xfrm>
            <a:off x="1153160" y="4525120"/>
            <a:ext cx="725170" cy="122020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b="1" spc="-160" dirty="0">
                <a:solidFill>
                  <a:srgbClr val="006FC0"/>
                </a:solidFill>
                <a:latin typeface="Tahoma"/>
                <a:cs typeface="Tahoma"/>
              </a:rPr>
              <a:t>9H45</a:t>
            </a:r>
          </a:p>
          <a:p>
            <a:pPr marL="12700">
              <a:spcBef>
                <a:spcPts val="95"/>
              </a:spcBef>
            </a:pPr>
            <a:endParaRPr lang="fr-FR" sz="1900" b="1" spc="-160" dirty="0">
              <a:solidFill>
                <a:srgbClr val="006FC0"/>
              </a:solidFill>
              <a:latin typeface="Tahoma"/>
              <a:ea typeface="Tahoma"/>
              <a:cs typeface="Tahoma"/>
            </a:endParaRPr>
          </a:p>
          <a:p>
            <a:pPr marL="12700">
              <a:spcBef>
                <a:spcPts val="95"/>
              </a:spcBef>
            </a:pPr>
            <a:endParaRPr lang="fr-FR" sz="1900" b="1" spc="-160" dirty="0">
              <a:solidFill>
                <a:srgbClr val="006FC0"/>
              </a:solidFill>
              <a:latin typeface="Tahoma"/>
              <a:ea typeface="Tahoma"/>
              <a:cs typeface="Tahoma"/>
            </a:endParaRPr>
          </a:p>
          <a:p>
            <a:pPr marL="12700">
              <a:spcBef>
                <a:spcPts val="95"/>
              </a:spcBef>
            </a:pPr>
            <a:r>
              <a:rPr lang="fr-FR" sz="1900" b="1" spc="-160" dirty="0">
                <a:solidFill>
                  <a:srgbClr val="006FC0"/>
                </a:solidFill>
                <a:latin typeface="Tahoma"/>
                <a:ea typeface="Tahoma"/>
                <a:cs typeface="Tahoma"/>
              </a:rPr>
              <a:t>10h00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24760" y="2704945"/>
            <a:ext cx="2536681" cy="32149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1590"/>
              </a:spcBef>
            </a:pPr>
            <a:endParaRPr lang="fr-FR" sz="1900" spc="-15" dirty="0">
              <a:solidFill>
                <a:srgbClr val="006FC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1542" y="4642561"/>
            <a:ext cx="728345" cy="31496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r-FR" sz="1900" spc="204" dirty="0">
              <a:solidFill>
                <a:srgbClr val="006FC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4760" y="4525104"/>
            <a:ext cx="3951688" cy="20020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100"/>
              </a:spcBef>
            </a:pPr>
            <a:r>
              <a:rPr sz="1900" spc="-50" dirty="0">
                <a:solidFill>
                  <a:srgbClr val="006FC0"/>
                </a:solidFill>
                <a:latin typeface="Verdana"/>
                <a:cs typeface="Verdana"/>
              </a:rPr>
              <a:t>D</a:t>
            </a:r>
            <a:r>
              <a:rPr sz="1900" spc="100" dirty="0">
                <a:solidFill>
                  <a:srgbClr val="006FC0"/>
                </a:solidFill>
                <a:latin typeface="Verdana"/>
                <a:cs typeface="Verdana"/>
              </a:rPr>
              <a:t>é</a:t>
            </a:r>
            <a:r>
              <a:rPr sz="1900" spc="-265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900" spc="-130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900" spc="-15" dirty="0">
                <a:solidFill>
                  <a:srgbClr val="006FC0"/>
                </a:solidFill>
                <a:latin typeface="Verdana"/>
                <a:cs typeface="Verdana"/>
              </a:rPr>
              <a:t>gnat</a:t>
            </a:r>
            <a:r>
              <a:rPr sz="1900" spc="5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900" spc="-75" dirty="0">
                <a:solidFill>
                  <a:srgbClr val="006FC0"/>
                </a:solidFill>
                <a:latin typeface="Verdana"/>
                <a:cs typeface="Verdana"/>
              </a:rPr>
              <a:t>ons</a:t>
            </a:r>
            <a:r>
              <a:rPr sz="1900" spc="-35" dirty="0">
                <a:solidFill>
                  <a:srgbClr val="006FC0"/>
                </a:solidFill>
                <a:latin typeface="Verdana"/>
                <a:cs typeface="Verdana"/>
              </a:rPr>
              <a:t>/</a:t>
            </a:r>
            <a:r>
              <a:rPr sz="1900" spc="20" dirty="0" err="1">
                <a:solidFill>
                  <a:srgbClr val="006FC0"/>
                </a:solidFill>
                <a:latin typeface="Verdana"/>
                <a:cs typeface="Verdana"/>
              </a:rPr>
              <a:t>D</a:t>
            </a:r>
            <a:r>
              <a:rPr sz="1900" spc="25" dirty="0" err="1">
                <a:solidFill>
                  <a:srgbClr val="006FC0"/>
                </a:solidFill>
                <a:latin typeface="Verdana"/>
                <a:cs typeface="Verdana"/>
              </a:rPr>
              <a:t>é</a:t>
            </a:r>
            <a:r>
              <a:rPr sz="1900" spc="150" dirty="0" err="1">
                <a:solidFill>
                  <a:srgbClr val="006FC0"/>
                </a:solidFill>
                <a:latin typeface="Verdana"/>
                <a:cs typeface="Verdana"/>
              </a:rPr>
              <a:t>c</a:t>
            </a:r>
            <a:r>
              <a:rPr sz="1900" spc="160" dirty="0" err="1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900" spc="-65" dirty="0" err="1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1900" spc="-50" dirty="0" err="1">
                <a:solidFill>
                  <a:srgbClr val="006FC0"/>
                </a:solidFill>
                <a:latin typeface="Verdana"/>
                <a:cs typeface="Verdana"/>
              </a:rPr>
              <a:t>v</a:t>
            </a:r>
            <a:r>
              <a:rPr sz="1900" spc="75" dirty="0" err="1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900" spc="40" dirty="0" err="1">
                <a:solidFill>
                  <a:srgbClr val="006FC0"/>
                </a:solidFill>
                <a:latin typeface="Verdana"/>
                <a:cs typeface="Verdana"/>
              </a:rPr>
              <a:t>cat</a:t>
            </a:r>
            <a:r>
              <a:rPr sz="1900" spc="35" dirty="0" err="1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900" spc="75" dirty="0" err="1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900" spc="-125" dirty="0" err="1">
                <a:solidFill>
                  <a:srgbClr val="006FC0"/>
                </a:solidFill>
                <a:latin typeface="Verdana"/>
                <a:cs typeface="Verdana"/>
              </a:rPr>
              <a:t>ns</a:t>
            </a:r>
            <a:r>
              <a:rPr lang="fr-FR" sz="1900" spc="-125" dirty="0">
                <a:solidFill>
                  <a:srgbClr val="006FC0"/>
                </a:solidFill>
                <a:latin typeface="Verdana"/>
                <a:cs typeface="Verdana"/>
              </a:rPr>
              <a:t> </a:t>
            </a:r>
            <a:endParaRPr lang="fr-FR" sz="1900" spc="-45" dirty="0" err="1">
              <a:solidFill>
                <a:srgbClr val="006FC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18400"/>
              </a:lnSpc>
              <a:spcBef>
                <a:spcPts val="100"/>
              </a:spcBef>
            </a:pPr>
            <a:r>
              <a:rPr lang="fr-FR" sz="1900" spc="-45" dirty="0">
                <a:solidFill>
                  <a:srgbClr val="006FC0"/>
                </a:solidFill>
                <a:latin typeface="Verdana"/>
                <a:cs typeface="Verdana"/>
              </a:rPr>
              <a:t>Visionnement</a:t>
            </a:r>
            <a:endParaRPr lang="fr-FR" sz="1900" spc="-45" dirty="0">
              <a:solidFill>
                <a:srgbClr val="006FC0"/>
              </a:solidFill>
              <a:latin typeface="Verdana"/>
              <a:ea typeface="Verdana"/>
              <a:cs typeface="Verdana"/>
            </a:endParaRPr>
          </a:p>
          <a:p>
            <a:endParaRPr lang="en-US" sz="1900" spc="-45" dirty="0">
              <a:solidFill>
                <a:srgbClr val="006FC0"/>
              </a:solidFill>
              <a:latin typeface="Verdana"/>
              <a:ea typeface="Verdana"/>
              <a:cs typeface="+mn-lt"/>
            </a:endParaRPr>
          </a:p>
          <a:p>
            <a:r>
              <a:rPr lang="en-US" sz="1900" spc="-45" dirty="0">
                <a:solidFill>
                  <a:srgbClr val="006FC0"/>
                </a:solidFill>
                <a:latin typeface="Verdana"/>
                <a:ea typeface="Verdana"/>
                <a:cs typeface="+mn-lt"/>
              </a:rPr>
              <a:t>Formation</a:t>
            </a:r>
            <a:endParaRPr lang="fr-FR" sz="1900" spc="-45" dirty="0">
              <a:ea typeface="+mn-lt"/>
              <a:cs typeface="+mn-lt"/>
            </a:endParaRPr>
          </a:p>
          <a:p>
            <a:pPr marL="12700" marR="5080">
              <a:lnSpc>
                <a:spcPct val="118400"/>
              </a:lnSpc>
              <a:spcBef>
                <a:spcPts val="100"/>
              </a:spcBef>
            </a:pPr>
            <a:endParaRPr lang="fr-FR" sz="1900" spc="-45" dirty="0">
              <a:solidFill>
                <a:srgbClr val="006FC0"/>
              </a:solidFill>
              <a:latin typeface="Verdana"/>
              <a:ea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900" spc="-10" dirty="0">
                <a:solidFill>
                  <a:srgbClr val="006FC0"/>
                </a:solidFill>
                <a:latin typeface="Verdana"/>
                <a:cs typeface="Verdana"/>
              </a:rPr>
              <a:t>Ad</a:t>
            </a:r>
            <a:r>
              <a:rPr sz="1900" spc="-5" dirty="0">
                <a:solidFill>
                  <a:srgbClr val="006FC0"/>
                </a:solidFill>
                <a:latin typeface="Verdana"/>
                <a:cs typeface="Verdana"/>
              </a:rPr>
              <a:t>r</a:t>
            </a:r>
            <a:r>
              <a:rPr sz="1900" spc="100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900" spc="-26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900" spc="-265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900" spc="100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900" spc="-254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900" spc="-1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900" spc="-100" dirty="0">
                <a:solidFill>
                  <a:srgbClr val="006FC0"/>
                </a:solidFill>
                <a:latin typeface="Verdana"/>
                <a:cs typeface="Verdana"/>
              </a:rPr>
              <a:t>u</a:t>
            </a:r>
            <a:r>
              <a:rPr sz="1900" spc="-55" dirty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900" spc="-135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900" spc="-155" dirty="0">
                <a:solidFill>
                  <a:srgbClr val="006FC0"/>
                </a:solidFill>
                <a:latin typeface="Verdana"/>
                <a:cs typeface="Verdana"/>
              </a:rPr>
              <a:t>l</a:t>
            </a:r>
            <a:r>
              <a:rPr sz="1900" spc="100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900" spc="-254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900" spc="-1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900" spc="-35" dirty="0">
                <a:solidFill>
                  <a:srgbClr val="006FC0"/>
                </a:solidFill>
                <a:latin typeface="Verdana"/>
                <a:cs typeface="Verdana"/>
              </a:rPr>
              <a:t>/</a:t>
            </a:r>
            <a:r>
              <a:rPr sz="1900" spc="-1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900" spc="-265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900" spc="-130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900" spc="-5" dirty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900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900" spc="-254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900" spc="-1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900" spc="-70" dirty="0">
                <a:solidFill>
                  <a:srgbClr val="006FC0"/>
                </a:solidFill>
                <a:latin typeface="Verdana"/>
                <a:cs typeface="Verdana"/>
              </a:rPr>
              <a:t>W</a:t>
            </a:r>
            <a:r>
              <a:rPr sz="1900" spc="-185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900" spc="-215" dirty="0">
                <a:solidFill>
                  <a:srgbClr val="006FC0"/>
                </a:solidFill>
                <a:latin typeface="Verdana"/>
                <a:cs typeface="Verdana"/>
              </a:rPr>
              <a:t>B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5984" y="230124"/>
            <a:ext cx="2133600" cy="9525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600" dirty="0">
                <a:solidFill>
                  <a:srgbClr val="0070C0"/>
                </a:solidFill>
                <a:latin typeface="Arial MT"/>
                <a:cs typeface="Arial MT"/>
              </a:rPr>
              <a:t>Transmettre les infos nécessaire au marqueur après le </a:t>
            </a:r>
            <a:r>
              <a:rPr lang="fr-FR" sz="1600" dirty="0" err="1">
                <a:solidFill>
                  <a:srgbClr val="0070C0"/>
                </a:solidFill>
                <a:latin typeface="Arial MT"/>
                <a:cs typeface="Arial MT"/>
              </a:rPr>
              <a:t>Toss</a:t>
            </a: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6402484-BF03-4AB4-833C-819E17D35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78" y="2091025"/>
            <a:ext cx="7848600" cy="363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9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2128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600" dirty="0">
                <a:solidFill>
                  <a:srgbClr val="0070C0"/>
                </a:solidFill>
                <a:latin typeface="Arial MT"/>
                <a:cs typeface="Arial MT"/>
              </a:rPr>
              <a:t>Signatures d’avant match:</a:t>
            </a: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BEAE788-7B74-4C91-99F0-3614CA04C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776193"/>
            <a:ext cx="7696200" cy="38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7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600" dirty="0">
                <a:solidFill>
                  <a:srgbClr val="0070C0"/>
                </a:solidFill>
                <a:latin typeface="Arial MT"/>
                <a:cs typeface="Arial MT"/>
              </a:rPr>
              <a:t>Vérification de l’enregistrement des positions</a:t>
            </a: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717AB5-6285-406C-94E8-14DA5A06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07" y="1872043"/>
            <a:ext cx="7467600" cy="39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27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300212"/>
            <a:ext cx="7186474" cy="2128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600" dirty="0">
                <a:solidFill>
                  <a:srgbClr val="0070C0"/>
                </a:solidFill>
                <a:latin typeface="Arial MT"/>
                <a:cs typeface="Arial MT"/>
              </a:rPr>
              <a:t>Clôture de la rencontre:</a:t>
            </a: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7770A3D-C730-44E6-96D9-A84D9239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26" y="1931432"/>
            <a:ext cx="7772400" cy="408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9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2128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600" dirty="0">
                <a:solidFill>
                  <a:srgbClr val="0070C0"/>
                </a:solidFill>
                <a:latin typeface="Arial MT"/>
                <a:cs typeface="Arial MT"/>
              </a:rPr>
              <a:t>Clôture de la rencontre:</a:t>
            </a: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5FB017-5496-4195-8DF8-9B92AD69F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08" y="1932912"/>
            <a:ext cx="8399990" cy="36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6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2000" spc="-170" dirty="0"/>
              <a:t>questions spécifiques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2128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sz="1600" dirty="0">
                <a:solidFill>
                  <a:srgbClr val="0070C0"/>
                </a:solidFill>
                <a:latin typeface="Arial MT"/>
                <a:cs typeface="Arial MT"/>
              </a:rPr>
              <a:t>Signatures fin de match:</a:t>
            </a: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62865" marR="59690">
              <a:lnSpc>
                <a:spcPct val="100000"/>
              </a:lnSpc>
              <a:buClr>
                <a:srgbClr val="FFFFFF"/>
              </a:buClr>
              <a:tabLst>
                <a:tab pos="345440" algn="l"/>
              </a:tabLst>
            </a:pPr>
            <a:endParaRPr lang="fr-FR" sz="1800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CBB1C88-2055-4A67-AA24-BD988B432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37" y="1851267"/>
            <a:ext cx="7696200" cy="37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14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" y="268754"/>
            <a:ext cx="51635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FOR</a:t>
            </a:r>
            <a:r>
              <a:rPr sz="3200" spc="-30" dirty="0"/>
              <a:t>M</a:t>
            </a:r>
            <a:r>
              <a:rPr sz="3200" spc="-160" dirty="0"/>
              <a:t>ATION</a:t>
            </a:r>
            <a:r>
              <a:rPr lang="fr-FR" sz="3200" spc="-434" dirty="0"/>
              <a:t>:</a:t>
            </a:r>
            <a:r>
              <a:rPr sz="3200" spc="-245" dirty="0"/>
              <a:t> </a:t>
            </a:r>
            <a:r>
              <a:rPr lang="fr-FR" sz="3200" spc="-245" dirty="0"/>
              <a:t>Check </a:t>
            </a:r>
            <a:r>
              <a:rPr lang="fr-FR" sz="3200" spc="-245" dirty="0" err="1"/>
              <a:t>list</a:t>
            </a:r>
            <a:r>
              <a:rPr lang="fr-FR" sz="3200" spc="-245" dirty="0"/>
              <a:t> 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458" y="304800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C0889-354C-446A-A820-F40F6AC47388}"/>
              </a:ext>
            </a:extLst>
          </p:cNvPr>
          <p:cNvSpPr txBox="1"/>
          <p:nvPr/>
        </p:nvSpPr>
        <p:spPr>
          <a:xfrm>
            <a:off x="1066800" y="1293346"/>
            <a:ext cx="7186474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lang="fr-FR" dirty="0">
                <a:solidFill>
                  <a:srgbClr val="0070C0"/>
                </a:solidFill>
                <a:latin typeface="Arial MT"/>
                <a:cs typeface="Arial MT"/>
              </a:rPr>
              <a:t>Voici la dernière version de la check </a:t>
            </a:r>
            <a:r>
              <a:rPr lang="fr-FR" dirty="0" err="1">
                <a:solidFill>
                  <a:srgbClr val="0070C0"/>
                </a:solidFill>
                <a:latin typeface="Arial MT"/>
                <a:cs typeface="Arial MT"/>
              </a:rPr>
              <a:t>list</a:t>
            </a:r>
            <a:r>
              <a:rPr lang="fr-FR" dirty="0">
                <a:solidFill>
                  <a:srgbClr val="0070C0"/>
                </a:solidFill>
                <a:latin typeface="Arial MT"/>
                <a:cs typeface="Arial MT"/>
              </a:rPr>
              <a:t>.</a:t>
            </a: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solidFill>
                <a:srgbClr val="0070C0"/>
              </a:solidFill>
              <a:latin typeface="Arial MT"/>
              <a:cs typeface="Arial MT"/>
            </a:endParaRPr>
          </a:p>
          <a:p>
            <a:pPr marL="802005" lvl="1" indent="-281940"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endParaRPr lang="fr-FR" dirty="0">
              <a:latin typeface="Arial MT"/>
              <a:cs typeface="Arial M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7C7E1C-6AFD-4876-9355-88BC87B72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600200"/>
            <a:ext cx="454678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56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435990"/>
            <a:ext cx="4873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ADRE</a:t>
            </a:r>
            <a:r>
              <a:rPr spc="-195" dirty="0"/>
              <a:t>S</a:t>
            </a:r>
            <a:r>
              <a:rPr spc="-470" dirty="0"/>
              <a:t>SE</a:t>
            </a:r>
            <a:r>
              <a:rPr spc="-480" dirty="0"/>
              <a:t>S</a:t>
            </a:r>
            <a:r>
              <a:rPr spc="-215" dirty="0"/>
              <a:t> </a:t>
            </a:r>
            <a:r>
              <a:rPr spc="-225" dirty="0"/>
              <a:t>U</a:t>
            </a:r>
            <a:r>
              <a:rPr spc="-450" dirty="0"/>
              <a:t>TILES/S</a:t>
            </a:r>
            <a:r>
              <a:rPr spc="-325" dirty="0"/>
              <a:t>I</a:t>
            </a:r>
            <a:r>
              <a:rPr spc="-475" dirty="0"/>
              <a:t>TES</a:t>
            </a:r>
            <a:r>
              <a:rPr spc="-220" dirty="0"/>
              <a:t> </a:t>
            </a:r>
            <a:r>
              <a:rPr spc="-240" dirty="0"/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406" y="1856359"/>
            <a:ext cx="109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solidFill>
                  <a:srgbClr val="FF0000"/>
                </a:solidFill>
                <a:latin typeface="Tahoma"/>
                <a:cs typeface="Tahoma"/>
              </a:rPr>
              <a:t>Site</a:t>
            </a:r>
            <a:r>
              <a:rPr sz="1800" b="1" spc="-12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8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90" dirty="0">
                <a:solidFill>
                  <a:srgbClr val="FF0000"/>
                </a:solidFill>
                <a:latin typeface="Tahoma"/>
                <a:cs typeface="Tahoma"/>
              </a:rPr>
              <a:t>WEB: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06" y="2543937"/>
            <a:ext cx="3324225" cy="209740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23520" algn="l"/>
              </a:tabLst>
            </a:pPr>
            <a:r>
              <a:rPr sz="1800" b="1" spc="-105" dirty="0">
                <a:solidFill>
                  <a:srgbClr val="006FC0"/>
                </a:solidFill>
                <a:latin typeface="Tahoma"/>
                <a:cs typeface="Tahoma"/>
              </a:rPr>
              <a:t>Portai</a:t>
            </a:r>
            <a:r>
              <a:rPr sz="1800" b="1" spc="-60" dirty="0">
                <a:solidFill>
                  <a:srgbClr val="006FC0"/>
                </a:solidFill>
                <a:latin typeface="Tahoma"/>
                <a:cs typeface="Tahoma"/>
              </a:rPr>
              <a:t>l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006FC0"/>
                </a:solidFill>
                <a:latin typeface="Tahoma"/>
                <a:cs typeface="Tahoma"/>
              </a:rPr>
              <a:t>FVWB</a:t>
            </a:r>
            <a:r>
              <a:rPr sz="1800" b="1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006FC0"/>
                </a:solidFill>
                <a:latin typeface="Tahoma"/>
                <a:cs typeface="Tahoma"/>
              </a:rPr>
              <a:t>(compétitions):</a:t>
            </a:r>
            <a:endParaRPr sz="1800">
              <a:latin typeface="Tahoma"/>
              <a:cs typeface="Tahoma"/>
            </a:endParaRPr>
          </a:p>
          <a:p>
            <a:pPr marL="222885" indent="-21082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23520" algn="l"/>
              </a:tabLst>
            </a:pPr>
            <a:r>
              <a:rPr sz="1800" b="1" spc="-110" dirty="0">
                <a:solidFill>
                  <a:srgbClr val="006FC0"/>
                </a:solidFill>
                <a:latin typeface="Tahoma"/>
                <a:cs typeface="Tahoma"/>
              </a:rPr>
              <a:t>Sit</a:t>
            </a:r>
            <a:r>
              <a:rPr sz="1800" b="1" spc="-135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006FC0"/>
                </a:solidFill>
                <a:latin typeface="Tahoma"/>
                <a:cs typeface="Tahoma"/>
              </a:rPr>
              <a:t>FVWB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55" dirty="0">
                <a:solidFill>
                  <a:srgbClr val="006FC0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222885" indent="-21082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23520" algn="l"/>
              </a:tabLst>
            </a:pPr>
            <a:r>
              <a:rPr sz="1800" b="1" spc="-110" dirty="0">
                <a:solidFill>
                  <a:srgbClr val="006FC0"/>
                </a:solidFill>
                <a:latin typeface="Tahoma"/>
                <a:cs typeface="Tahoma"/>
              </a:rPr>
              <a:t>Sit</a:t>
            </a:r>
            <a:r>
              <a:rPr sz="1800" b="1" spc="-135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1800" b="1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40" dirty="0">
                <a:solidFill>
                  <a:srgbClr val="006FC0"/>
                </a:solidFill>
                <a:latin typeface="Tahoma"/>
                <a:cs typeface="Tahoma"/>
              </a:rPr>
              <a:t>CFA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Tahoma"/>
                <a:cs typeface="Tahoma"/>
              </a:rPr>
              <a:t>-</a:t>
            </a:r>
            <a:r>
              <a:rPr sz="1800" b="1" spc="-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006FC0"/>
                </a:solidFill>
                <a:latin typeface="Tahoma"/>
                <a:cs typeface="Tahoma"/>
              </a:rPr>
              <a:t>FVWB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50" dirty="0">
                <a:solidFill>
                  <a:srgbClr val="006FC0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222885" indent="-210820">
              <a:lnSpc>
                <a:spcPct val="100000"/>
              </a:lnSpc>
              <a:spcBef>
                <a:spcPts val="109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23520" algn="l"/>
              </a:tabLst>
            </a:pPr>
            <a:r>
              <a:rPr sz="1800" b="1" spc="-110" dirty="0">
                <a:solidFill>
                  <a:srgbClr val="006FC0"/>
                </a:solidFill>
                <a:latin typeface="Tahoma"/>
                <a:cs typeface="Tahoma"/>
              </a:rPr>
              <a:t>Sit</a:t>
            </a:r>
            <a:r>
              <a:rPr sz="1800" b="1" spc="-135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Tahoma"/>
                <a:cs typeface="Tahoma"/>
              </a:rPr>
              <a:t>Volle</a:t>
            </a:r>
            <a:r>
              <a:rPr sz="1800" b="1" spc="-10" dirty="0">
                <a:solidFill>
                  <a:srgbClr val="006FC0"/>
                </a:solidFill>
                <a:latin typeface="Tahoma"/>
                <a:cs typeface="Tahoma"/>
              </a:rPr>
              <a:t>y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006FC0"/>
                </a:solidFill>
                <a:latin typeface="Tahoma"/>
                <a:cs typeface="Tahoma"/>
              </a:rPr>
              <a:t>Belgiu</a:t>
            </a:r>
            <a:r>
              <a:rPr sz="1800" b="1" spc="-90" dirty="0">
                <a:solidFill>
                  <a:srgbClr val="006FC0"/>
                </a:solidFill>
                <a:latin typeface="Tahoma"/>
                <a:cs typeface="Tahoma"/>
              </a:rPr>
              <a:t>m</a:t>
            </a:r>
            <a:r>
              <a:rPr sz="1800" b="1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55" dirty="0">
                <a:solidFill>
                  <a:srgbClr val="006FC0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222885" indent="-21082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23520" algn="l"/>
              </a:tabLst>
            </a:pPr>
            <a:r>
              <a:rPr sz="1800" b="1" spc="-110" dirty="0">
                <a:solidFill>
                  <a:srgbClr val="006FC0"/>
                </a:solidFill>
                <a:latin typeface="Tahoma"/>
                <a:cs typeface="Tahoma"/>
              </a:rPr>
              <a:t>Sit</a:t>
            </a:r>
            <a:r>
              <a:rPr sz="1800" b="1" spc="-135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Tahoma"/>
                <a:cs typeface="Tahoma"/>
              </a:rPr>
              <a:t>Volle</a:t>
            </a:r>
            <a:r>
              <a:rPr sz="1800" b="1" spc="-10" dirty="0">
                <a:solidFill>
                  <a:srgbClr val="006FC0"/>
                </a:solidFill>
                <a:latin typeface="Tahoma"/>
                <a:cs typeface="Tahoma"/>
              </a:rPr>
              <a:t>y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006FC0"/>
                </a:solidFill>
                <a:latin typeface="Tahoma"/>
                <a:cs typeface="Tahoma"/>
              </a:rPr>
              <a:t>BWB</a:t>
            </a:r>
            <a:r>
              <a:rPr sz="1800" b="1" spc="-90" dirty="0">
                <a:solidFill>
                  <a:srgbClr val="006FC0"/>
                </a:solidFill>
                <a:latin typeface="Tahoma"/>
                <a:cs typeface="Tahoma"/>
              </a:rPr>
              <a:t>C</a:t>
            </a:r>
            <a:r>
              <a:rPr sz="1800" b="1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55" dirty="0">
                <a:solidFill>
                  <a:srgbClr val="006FC0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1303" y="2543937"/>
            <a:ext cx="3600450" cy="209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100"/>
              </a:spcBef>
            </a:pPr>
            <a:r>
              <a:rPr sz="1800" b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  <a:hlinkClick r:id="rId2"/>
              </a:rPr>
              <a:t>https://www.portailfvwb.be </a:t>
            </a:r>
            <a:r>
              <a:rPr sz="1800" b="1" spc="-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u="heavy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  <a:hlinkClick r:id="rId3"/>
              </a:rPr>
              <a:t>https://fvwb.be/site </a:t>
            </a:r>
            <a:r>
              <a:rPr sz="1800" b="1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  <a:hlinkClick r:id="rId4"/>
              </a:rPr>
              <a:t>https://cfa.fvwb.be/site </a:t>
            </a:r>
            <a:r>
              <a:rPr sz="1800" b="1" spc="-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  <a:hlinkClick r:id="rId5"/>
              </a:rPr>
              <a:t>https//www.frbvb.be </a:t>
            </a:r>
            <a:r>
              <a:rPr sz="1800" b="1" spc="-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  <a:hlinkClick r:id="rId6"/>
              </a:rPr>
              <a:t>http://www.volley-bwbxl.be/site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9700" y="237743"/>
            <a:ext cx="2133600" cy="952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723" y="237743"/>
            <a:ext cx="2133600" cy="952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3783" y="2385060"/>
            <a:ext cx="3648455" cy="20878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9823" y="1374647"/>
            <a:ext cx="7307580" cy="46299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4289" y="1514038"/>
            <a:ext cx="4297045" cy="1805305"/>
          </a:xfrm>
          <a:prstGeom prst="rect">
            <a:avLst/>
          </a:prstGeom>
        </p:spPr>
        <p:txBody>
          <a:bodyPr vert="horz" wrap="square" lIns="0" tIns="153035" rIns="0" bIns="0" rtlCol="0" anchor="t">
            <a:spAutoFit/>
          </a:bodyPr>
          <a:lstStyle/>
          <a:p>
            <a:pPr marR="204470" algn="ctr">
              <a:lnSpc>
                <a:spcPct val="100000"/>
              </a:lnSpc>
              <a:spcBef>
                <a:spcPts val="1205"/>
              </a:spcBef>
            </a:pPr>
            <a:r>
              <a:rPr sz="2000" b="1" spc="-75" dirty="0">
                <a:solidFill>
                  <a:srgbClr val="2FACEB"/>
                </a:solidFill>
                <a:latin typeface="Tahoma"/>
                <a:cs typeface="Tahoma"/>
              </a:rPr>
              <a:t>La</a:t>
            </a:r>
            <a:r>
              <a:rPr sz="2000" b="1" spc="-70" dirty="0">
                <a:solidFill>
                  <a:srgbClr val="2FACEB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2FACEB"/>
                </a:solidFill>
                <a:latin typeface="Tahoma"/>
                <a:cs typeface="Tahoma"/>
              </a:rPr>
              <a:t>Commission</a:t>
            </a:r>
            <a:endParaRPr sz="2000">
              <a:latin typeface="Tahoma"/>
              <a:cs typeface="Tahoma"/>
            </a:endParaRPr>
          </a:p>
          <a:p>
            <a:pPr marR="137795" algn="ctr">
              <a:lnSpc>
                <a:spcPct val="100000"/>
              </a:lnSpc>
              <a:spcBef>
                <a:spcPts val="1110"/>
              </a:spcBef>
            </a:pPr>
            <a:r>
              <a:rPr sz="2000" b="1" spc="-40" dirty="0">
                <a:solidFill>
                  <a:srgbClr val="2FACEB"/>
                </a:solidFill>
                <a:latin typeface="Tahoma"/>
                <a:cs typeface="Tahoma"/>
              </a:rPr>
              <a:t>Provinciale</a:t>
            </a:r>
            <a:r>
              <a:rPr sz="2000" b="1" spc="-90" dirty="0">
                <a:solidFill>
                  <a:srgbClr val="2FACEB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2FACEB"/>
                </a:solidFill>
                <a:latin typeface="Tahoma"/>
                <a:cs typeface="Tahoma"/>
              </a:rPr>
              <a:t>d’Arbitrage</a:t>
            </a:r>
            <a:endParaRPr sz="2000">
              <a:latin typeface="Tahoma"/>
              <a:cs typeface="Tahoma"/>
            </a:endParaRPr>
          </a:p>
          <a:p>
            <a:pPr marL="12065" marR="5080" algn="ctr">
              <a:lnSpc>
                <a:spcPct val="145600"/>
              </a:lnSpc>
              <a:spcBef>
                <a:spcPts val="10"/>
              </a:spcBef>
            </a:pPr>
            <a:r>
              <a:rPr sz="2000" b="1" spc="-55" dirty="0">
                <a:solidFill>
                  <a:srgbClr val="2FACEB"/>
                </a:solidFill>
                <a:latin typeface="Tahoma"/>
                <a:cs typeface="Tahoma"/>
              </a:rPr>
              <a:t>vous souhaite </a:t>
            </a:r>
            <a:r>
              <a:rPr sz="2000" b="1" spc="-25" dirty="0">
                <a:solidFill>
                  <a:srgbClr val="2FACEB"/>
                </a:solidFill>
                <a:latin typeface="Tahoma"/>
                <a:cs typeface="Tahoma"/>
              </a:rPr>
              <a:t>une </a:t>
            </a:r>
            <a:r>
              <a:rPr sz="2000" b="1" spc="20" dirty="0">
                <a:solidFill>
                  <a:srgbClr val="2FACEB"/>
                </a:solidFill>
                <a:latin typeface="Tahoma"/>
                <a:cs typeface="Tahoma"/>
              </a:rPr>
              <a:t>agréable </a:t>
            </a:r>
            <a:r>
              <a:rPr sz="2000" b="1" spc="-60" dirty="0">
                <a:solidFill>
                  <a:srgbClr val="2FACEB"/>
                </a:solidFill>
                <a:latin typeface="Tahoma"/>
                <a:cs typeface="Tahoma"/>
              </a:rPr>
              <a:t>saison</a:t>
            </a:r>
            <a:r>
              <a:rPr lang="fr-FR" sz="2000" b="1" spc="-60" dirty="0">
                <a:solidFill>
                  <a:srgbClr val="2FACEB"/>
                </a:solidFill>
                <a:latin typeface="Tahoma"/>
                <a:cs typeface="Tahoma"/>
              </a:rPr>
              <a:t> </a:t>
            </a:r>
            <a:r>
              <a:rPr lang="fr-FR" sz="2000" b="1" spc="-575" dirty="0">
                <a:solidFill>
                  <a:srgbClr val="2FACEB"/>
                </a:solidFill>
                <a:latin typeface="Tahoma"/>
                <a:cs typeface="Tahoma"/>
              </a:rPr>
              <a:t> </a:t>
            </a:r>
            <a:r>
              <a:rPr lang="fr-FR" sz="2000" b="1" spc="-135" dirty="0">
                <a:solidFill>
                  <a:srgbClr val="2FACEB"/>
                </a:solidFill>
                <a:latin typeface="Tahoma"/>
                <a:cs typeface="Tahoma"/>
              </a:rPr>
              <a:t>2021-2022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852" y="185928"/>
            <a:ext cx="2133600" cy="9525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11752" y="0"/>
            <a:ext cx="5032375" cy="5945505"/>
            <a:chOff x="4111752" y="0"/>
            <a:chExt cx="5032375" cy="59455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1420" y="0"/>
              <a:ext cx="1592579" cy="14127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1752" y="3572255"/>
              <a:ext cx="2247900" cy="237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748" y="457326"/>
            <a:ext cx="4124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70" dirty="0"/>
              <a:t>CPA</a:t>
            </a:r>
            <a:r>
              <a:rPr sz="3200" spc="-245" dirty="0"/>
              <a:t> </a:t>
            </a:r>
            <a:r>
              <a:rPr sz="3200" spc="-390" dirty="0"/>
              <a:t>-</a:t>
            </a:r>
            <a:r>
              <a:rPr sz="3200" spc="-245" dirty="0"/>
              <a:t> </a:t>
            </a:r>
            <a:r>
              <a:rPr sz="3200" spc="-15" dirty="0"/>
              <a:t>COMPOS</a:t>
            </a:r>
            <a:r>
              <a:rPr sz="3200" spc="-20" dirty="0"/>
              <a:t>I</a:t>
            </a:r>
            <a:r>
              <a:rPr sz="3200" spc="-250" dirty="0"/>
              <a:t>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33068" y="1518236"/>
            <a:ext cx="2511425" cy="2094864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119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23520" algn="l"/>
              </a:tabLst>
            </a:pPr>
            <a:r>
              <a:rPr sz="1800" spc="-45" dirty="0">
                <a:solidFill>
                  <a:srgbClr val="006FC0"/>
                </a:solidFill>
                <a:cs typeface="Verdana"/>
              </a:rPr>
              <a:t>Emman</a:t>
            </a:r>
            <a:r>
              <a:rPr sz="1800" spc="25" dirty="0">
                <a:solidFill>
                  <a:srgbClr val="006FC0"/>
                </a:solidFill>
                <a:cs typeface="Verdana"/>
              </a:rPr>
              <a:t>u</a:t>
            </a:r>
            <a:r>
              <a:rPr sz="1800" spc="15" dirty="0">
                <a:solidFill>
                  <a:srgbClr val="006FC0"/>
                </a:solidFill>
                <a:cs typeface="Verdana"/>
              </a:rPr>
              <a:t>ë</a:t>
            </a:r>
            <a:r>
              <a:rPr sz="1800" spc="-135" dirty="0">
                <a:solidFill>
                  <a:srgbClr val="006FC0"/>
                </a:solidFill>
                <a:cs typeface="Verdana"/>
              </a:rPr>
              <a:t>l</a:t>
            </a:r>
            <a:r>
              <a:rPr sz="1800" spc="-125" dirty="0">
                <a:solidFill>
                  <a:srgbClr val="006FC0"/>
                </a:solidFill>
                <a:cs typeface="Verdana"/>
              </a:rPr>
              <a:t> </a:t>
            </a:r>
            <a:r>
              <a:rPr sz="1800" spc="5" dirty="0">
                <a:solidFill>
                  <a:srgbClr val="006FC0"/>
                </a:solidFill>
                <a:cs typeface="Verdana"/>
              </a:rPr>
              <a:t>BON</a:t>
            </a:r>
            <a:r>
              <a:rPr sz="1800" spc="25" dirty="0">
                <a:solidFill>
                  <a:srgbClr val="006FC0"/>
                </a:solidFill>
                <a:cs typeface="Verdana"/>
              </a:rPr>
              <a:t>A</a:t>
            </a:r>
            <a:r>
              <a:rPr sz="1800" spc="145" dirty="0">
                <a:solidFill>
                  <a:srgbClr val="006FC0"/>
                </a:solidFill>
                <a:cs typeface="Verdana"/>
              </a:rPr>
              <a:t>M</a:t>
            </a:r>
            <a:r>
              <a:rPr sz="1800" spc="-355" dirty="0">
                <a:solidFill>
                  <a:srgbClr val="006FC0"/>
                </a:solidFill>
                <a:cs typeface="Verdana"/>
              </a:rPr>
              <a:t>I</a:t>
            </a:r>
            <a:endParaRPr sz="1800" dirty="0">
              <a:cs typeface="Verdana"/>
            </a:endParaRPr>
          </a:p>
          <a:p>
            <a:pPr marL="222885" indent="-210820">
              <a:lnSpc>
                <a:spcPct val="100000"/>
              </a:lnSpc>
              <a:spcBef>
                <a:spcPts val="109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23520" algn="l"/>
              </a:tabLst>
            </a:pPr>
            <a:r>
              <a:rPr sz="1800" spc="10" dirty="0">
                <a:solidFill>
                  <a:srgbClr val="006FC0"/>
                </a:solidFill>
                <a:cs typeface="Verdana"/>
              </a:rPr>
              <a:t>Pa</a:t>
            </a:r>
            <a:r>
              <a:rPr sz="1800" spc="-5" dirty="0">
                <a:solidFill>
                  <a:srgbClr val="006FC0"/>
                </a:solidFill>
                <a:cs typeface="Verdana"/>
              </a:rPr>
              <a:t>t</a:t>
            </a:r>
            <a:r>
              <a:rPr sz="1800" spc="-220" dirty="0">
                <a:solidFill>
                  <a:srgbClr val="006FC0"/>
                </a:solidFill>
                <a:cs typeface="Verdana"/>
              </a:rPr>
              <a:t>r</a:t>
            </a:r>
            <a:r>
              <a:rPr sz="1800" spc="-125" dirty="0">
                <a:solidFill>
                  <a:srgbClr val="006FC0"/>
                </a:solidFill>
                <a:cs typeface="Verdana"/>
              </a:rPr>
              <a:t>i</a:t>
            </a:r>
            <a:r>
              <a:rPr sz="1800" spc="30" dirty="0">
                <a:solidFill>
                  <a:srgbClr val="006FC0"/>
                </a:solidFill>
                <a:cs typeface="Verdana"/>
              </a:rPr>
              <a:t>ck</a:t>
            </a:r>
            <a:r>
              <a:rPr sz="1800" spc="-155" dirty="0">
                <a:solidFill>
                  <a:srgbClr val="006FC0"/>
                </a:solidFill>
                <a:cs typeface="Verdana"/>
              </a:rPr>
              <a:t> </a:t>
            </a:r>
            <a:r>
              <a:rPr sz="1800" spc="-15" dirty="0">
                <a:solidFill>
                  <a:srgbClr val="006FC0"/>
                </a:solidFill>
                <a:cs typeface="Verdana"/>
              </a:rPr>
              <a:t>BRO</a:t>
            </a:r>
            <a:r>
              <a:rPr sz="1800" spc="-10" dirty="0">
                <a:solidFill>
                  <a:srgbClr val="006FC0"/>
                </a:solidFill>
                <a:cs typeface="Verdana"/>
              </a:rPr>
              <a:t>G</a:t>
            </a:r>
            <a:r>
              <a:rPr sz="1800" spc="-235" dirty="0">
                <a:solidFill>
                  <a:srgbClr val="006FC0"/>
                </a:solidFill>
                <a:cs typeface="Verdana"/>
              </a:rPr>
              <a:t>N</a:t>
            </a:r>
            <a:r>
              <a:rPr sz="1800" spc="-110" dirty="0">
                <a:solidFill>
                  <a:srgbClr val="006FC0"/>
                </a:solidFill>
                <a:cs typeface="Verdana"/>
              </a:rPr>
              <a:t>I</a:t>
            </a:r>
            <a:r>
              <a:rPr sz="1800" spc="-265" dirty="0">
                <a:solidFill>
                  <a:srgbClr val="006FC0"/>
                </a:solidFill>
                <a:cs typeface="Verdana"/>
              </a:rPr>
              <a:t>ET</a:t>
            </a:r>
            <a:endParaRPr sz="1800" dirty="0">
              <a:cs typeface="Verdana"/>
            </a:endParaRPr>
          </a:p>
          <a:p>
            <a:pPr marL="222885" indent="-21082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23520" algn="l"/>
              </a:tabLst>
            </a:pPr>
            <a:r>
              <a:rPr sz="1800" spc="-35" dirty="0">
                <a:solidFill>
                  <a:srgbClr val="006FC0"/>
                </a:solidFill>
                <a:cs typeface="Verdana"/>
              </a:rPr>
              <a:t>Y</a:t>
            </a:r>
            <a:r>
              <a:rPr sz="1800" spc="-50" dirty="0">
                <a:solidFill>
                  <a:srgbClr val="006FC0"/>
                </a:solidFill>
                <a:cs typeface="Verdana"/>
              </a:rPr>
              <a:t>v</a:t>
            </a:r>
            <a:r>
              <a:rPr sz="1800" spc="45" dirty="0">
                <a:solidFill>
                  <a:srgbClr val="006FC0"/>
                </a:solidFill>
                <a:cs typeface="Verdana"/>
              </a:rPr>
              <a:t>a</a:t>
            </a:r>
            <a:r>
              <a:rPr sz="1800" spc="55" dirty="0">
                <a:solidFill>
                  <a:srgbClr val="006FC0"/>
                </a:solidFill>
                <a:cs typeface="Verdana"/>
              </a:rPr>
              <a:t>n</a:t>
            </a:r>
            <a:r>
              <a:rPr sz="1800" spc="-175" dirty="0">
                <a:solidFill>
                  <a:srgbClr val="006FC0"/>
                </a:solidFill>
                <a:cs typeface="Verdana"/>
              </a:rPr>
              <a:t> </a:t>
            </a:r>
            <a:r>
              <a:rPr lang="fr-BE" sz="1800" spc="145" dirty="0">
                <a:solidFill>
                  <a:srgbClr val="006FC0"/>
                </a:solidFill>
                <a:cs typeface="Verdana"/>
              </a:rPr>
              <a:t>M</a:t>
            </a:r>
            <a:r>
              <a:rPr lang="fr-BE" sz="1800" spc="-140" dirty="0">
                <a:solidFill>
                  <a:srgbClr val="006FC0"/>
                </a:solidFill>
                <a:cs typeface="Verdana"/>
              </a:rPr>
              <a:t>O</a:t>
            </a:r>
            <a:r>
              <a:rPr lang="fr-BE" sz="1800" spc="-55" dirty="0">
                <a:solidFill>
                  <a:srgbClr val="006FC0"/>
                </a:solidFill>
                <a:cs typeface="Verdana"/>
              </a:rPr>
              <a:t>I</a:t>
            </a:r>
            <a:r>
              <a:rPr lang="fr-BE" sz="1800" spc="-340" dirty="0">
                <a:solidFill>
                  <a:srgbClr val="006FC0"/>
                </a:solidFill>
                <a:cs typeface="Verdana"/>
              </a:rPr>
              <a:t>S</a:t>
            </a:r>
            <a:r>
              <a:rPr lang="fr-BE" sz="1800" spc="-330" dirty="0">
                <a:solidFill>
                  <a:srgbClr val="006FC0"/>
                </a:solidFill>
                <a:cs typeface="Verdana"/>
              </a:rPr>
              <a:t>S</a:t>
            </a:r>
            <a:r>
              <a:rPr lang="fr-BE" sz="1800" spc="-175" dirty="0">
                <a:solidFill>
                  <a:srgbClr val="006FC0"/>
                </a:solidFill>
                <a:cs typeface="Verdana"/>
              </a:rPr>
              <a:t>E</a:t>
            </a:r>
            <a:endParaRPr sz="1800" dirty="0">
              <a:cs typeface="Verdana"/>
            </a:endParaRPr>
          </a:p>
          <a:p>
            <a:pPr marL="222885" indent="-21082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23520" algn="l"/>
              </a:tabLst>
            </a:pPr>
            <a:r>
              <a:rPr sz="1800" spc="-80" dirty="0">
                <a:solidFill>
                  <a:srgbClr val="006FC0"/>
                </a:solidFill>
                <a:cs typeface="Verdana"/>
              </a:rPr>
              <a:t>Ph</a:t>
            </a:r>
            <a:r>
              <a:rPr sz="1800" spc="-15" dirty="0">
                <a:solidFill>
                  <a:srgbClr val="006FC0"/>
                </a:solidFill>
                <a:cs typeface="Verdana"/>
              </a:rPr>
              <a:t>i</a:t>
            </a:r>
            <a:r>
              <a:rPr sz="1800" spc="-140" dirty="0">
                <a:solidFill>
                  <a:srgbClr val="006FC0"/>
                </a:solidFill>
                <a:cs typeface="Verdana"/>
              </a:rPr>
              <a:t>l</a:t>
            </a:r>
            <a:r>
              <a:rPr sz="1800" spc="-130" dirty="0">
                <a:solidFill>
                  <a:srgbClr val="006FC0"/>
                </a:solidFill>
                <a:cs typeface="Verdana"/>
              </a:rPr>
              <a:t>i</a:t>
            </a:r>
            <a:r>
              <a:rPr sz="1800" spc="100" dirty="0">
                <a:solidFill>
                  <a:srgbClr val="006FC0"/>
                </a:solidFill>
                <a:cs typeface="Verdana"/>
              </a:rPr>
              <a:t>p</a:t>
            </a:r>
            <a:r>
              <a:rPr sz="1800" spc="95" dirty="0">
                <a:solidFill>
                  <a:srgbClr val="006FC0"/>
                </a:solidFill>
                <a:cs typeface="Verdana"/>
              </a:rPr>
              <a:t>pe</a:t>
            </a:r>
            <a:r>
              <a:rPr sz="1800" spc="-160" dirty="0">
                <a:solidFill>
                  <a:srgbClr val="006FC0"/>
                </a:solidFill>
                <a:cs typeface="Verdana"/>
              </a:rPr>
              <a:t> </a:t>
            </a:r>
            <a:r>
              <a:rPr sz="1800" spc="20" dirty="0">
                <a:solidFill>
                  <a:srgbClr val="006FC0"/>
                </a:solidFill>
                <a:cs typeface="Verdana"/>
              </a:rPr>
              <a:t>V</a:t>
            </a:r>
            <a:r>
              <a:rPr sz="1800" spc="120" dirty="0">
                <a:solidFill>
                  <a:srgbClr val="006FC0"/>
                </a:solidFill>
                <a:cs typeface="Verdana"/>
              </a:rPr>
              <a:t>A</a:t>
            </a:r>
            <a:r>
              <a:rPr sz="1800" spc="-15" dirty="0">
                <a:solidFill>
                  <a:srgbClr val="006FC0"/>
                </a:solidFill>
                <a:cs typeface="Verdana"/>
              </a:rPr>
              <a:t>N</a:t>
            </a:r>
            <a:r>
              <a:rPr sz="1800" spc="-135" dirty="0">
                <a:solidFill>
                  <a:srgbClr val="006FC0"/>
                </a:solidFill>
                <a:cs typeface="Verdana"/>
              </a:rPr>
              <a:t> </a:t>
            </a:r>
            <a:r>
              <a:rPr sz="1800" spc="-110" dirty="0">
                <a:solidFill>
                  <a:srgbClr val="006FC0"/>
                </a:solidFill>
                <a:cs typeface="Verdana"/>
              </a:rPr>
              <a:t>BEECK</a:t>
            </a:r>
            <a:endParaRPr sz="1800" dirty="0">
              <a:cs typeface="Verdana"/>
            </a:endParaRPr>
          </a:p>
          <a:p>
            <a:pPr marL="222885" indent="-210820">
              <a:lnSpc>
                <a:spcPct val="100000"/>
              </a:lnSpc>
              <a:spcBef>
                <a:spcPts val="109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23520" algn="l"/>
              </a:tabLst>
            </a:pPr>
            <a:r>
              <a:rPr sz="1800" spc="5" dirty="0">
                <a:solidFill>
                  <a:srgbClr val="006FC0"/>
                </a:solidFill>
                <a:cs typeface="Verdana"/>
              </a:rPr>
              <a:t>H</a:t>
            </a:r>
            <a:r>
              <a:rPr sz="1800" dirty="0">
                <a:solidFill>
                  <a:srgbClr val="006FC0"/>
                </a:solidFill>
                <a:cs typeface="Verdana"/>
              </a:rPr>
              <a:t>a</a:t>
            </a:r>
            <a:r>
              <a:rPr sz="1800" spc="-65" dirty="0">
                <a:solidFill>
                  <a:srgbClr val="006FC0"/>
                </a:solidFill>
                <a:cs typeface="Verdana"/>
              </a:rPr>
              <a:t>m</a:t>
            </a:r>
            <a:r>
              <a:rPr sz="1800" spc="-114" dirty="0">
                <a:solidFill>
                  <a:srgbClr val="006FC0"/>
                </a:solidFill>
                <a:cs typeface="Verdana"/>
              </a:rPr>
              <a:t>i</a:t>
            </a:r>
            <a:r>
              <a:rPr sz="1800" spc="-240" dirty="0">
                <a:solidFill>
                  <a:srgbClr val="006FC0"/>
                </a:solidFill>
                <a:cs typeface="Verdana"/>
              </a:rPr>
              <a:t>s</a:t>
            </a:r>
            <a:r>
              <a:rPr sz="1800" spc="-160" dirty="0">
                <a:solidFill>
                  <a:srgbClr val="006FC0"/>
                </a:solidFill>
                <a:cs typeface="Verdana"/>
              </a:rPr>
              <a:t> </a:t>
            </a:r>
            <a:r>
              <a:rPr sz="1800" spc="-335" dirty="0">
                <a:solidFill>
                  <a:srgbClr val="006FC0"/>
                </a:solidFill>
                <a:cs typeface="Verdana"/>
              </a:rPr>
              <a:t>I</a:t>
            </a:r>
            <a:r>
              <a:rPr sz="1800" spc="-340" dirty="0">
                <a:solidFill>
                  <a:srgbClr val="006FC0"/>
                </a:solidFill>
                <a:cs typeface="Verdana"/>
              </a:rPr>
              <a:t>S</a:t>
            </a:r>
            <a:r>
              <a:rPr sz="1800" spc="-330" dirty="0">
                <a:solidFill>
                  <a:srgbClr val="006FC0"/>
                </a:solidFill>
                <a:cs typeface="Verdana"/>
              </a:rPr>
              <a:t>S</a:t>
            </a:r>
            <a:r>
              <a:rPr sz="1800" spc="100" dirty="0">
                <a:solidFill>
                  <a:srgbClr val="006FC0"/>
                </a:solidFill>
                <a:cs typeface="Verdana"/>
              </a:rPr>
              <a:t>A</a:t>
            </a:r>
            <a:r>
              <a:rPr sz="1800" spc="-155" dirty="0">
                <a:solidFill>
                  <a:srgbClr val="006FC0"/>
                </a:solidFill>
                <a:cs typeface="Verdana"/>
              </a:rPr>
              <a:t> </a:t>
            </a:r>
            <a:r>
              <a:rPr sz="1800" spc="-335" dirty="0">
                <a:solidFill>
                  <a:srgbClr val="006FC0"/>
                </a:solidFill>
                <a:cs typeface="Verdana"/>
              </a:rPr>
              <a:t>I</a:t>
            </a:r>
            <a:r>
              <a:rPr sz="1800" spc="-340" dirty="0">
                <a:solidFill>
                  <a:srgbClr val="006FC0"/>
                </a:solidFill>
                <a:cs typeface="Verdana"/>
              </a:rPr>
              <a:t>S</a:t>
            </a:r>
            <a:r>
              <a:rPr sz="1800" spc="-330" dirty="0">
                <a:solidFill>
                  <a:srgbClr val="006FC0"/>
                </a:solidFill>
                <a:cs typeface="Verdana"/>
              </a:rPr>
              <a:t>S</a:t>
            </a:r>
            <a:r>
              <a:rPr sz="1800" spc="90" dirty="0">
                <a:solidFill>
                  <a:srgbClr val="006FC0"/>
                </a:solidFill>
                <a:cs typeface="Verdana"/>
              </a:rPr>
              <a:t>O</a:t>
            </a:r>
            <a:r>
              <a:rPr sz="1800" spc="55" dirty="0">
                <a:solidFill>
                  <a:srgbClr val="006FC0"/>
                </a:solidFill>
                <a:cs typeface="Verdana"/>
              </a:rPr>
              <a:t>V</a:t>
            </a:r>
            <a:r>
              <a:rPr sz="1800" spc="-335" dirty="0">
                <a:solidFill>
                  <a:srgbClr val="006FC0"/>
                </a:solidFill>
                <a:cs typeface="Verdana"/>
              </a:rPr>
              <a:t>I</a:t>
            </a:r>
            <a:r>
              <a:rPr sz="1800" spc="215" dirty="0">
                <a:solidFill>
                  <a:srgbClr val="006FC0"/>
                </a:solidFill>
                <a:cs typeface="Verdana"/>
              </a:rPr>
              <a:t>C</a:t>
            </a:r>
            <a:r>
              <a:rPr sz="1800" spc="-125" dirty="0">
                <a:solidFill>
                  <a:srgbClr val="006FC0"/>
                </a:solidFill>
                <a:cs typeface="Verdana"/>
              </a:rPr>
              <a:t>H</a:t>
            </a:r>
            <a:endParaRPr sz="1800" dirty="0"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0433" y="1518236"/>
            <a:ext cx="2181225" cy="2094864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800" spc="-55" dirty="0">
                <a:solidFill>
                  <a:srgbClr val="006FC0"/>
                </a:solidFill>
                <a:latin typeface="Verdana"/>
                <a:cs typeface="Verdana"/>
              </a:rPr>
              <a:t>Président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ts val="3260"/>
              </a:lnSpc>
              <a:spcBef>
                <a:spcPts val="285"/>
              </a:spcBef>
            </a:pPr>
            <a:r>
              <a:rPr sz="1800" spc="-35" dirty="0">
                <a:solidFill>
                  <a:srgbClr val="006FC0"/>
                </a:solidFill>
                <a:latin typeface="Verdana"/>
                <a:cs typeface="Verdana"/>
              </a:rPr>
              <a:t>R</a:t>
            </a:r>
            <a:r>
              <a:rPr sz="1800" spc="-40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-7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800" spc="-85" dirty="0">
                <a:solidFill>
                  <a:srgbClr val="006FC0"/>
                </a:solidFill>
                <a:latin typeface="Verdana"/>
                <a:cs typeface="Verdana"/>
              </a:rPr>
              <a:t>p</a:t>
            </a:r>
            <a:r>
              <a:rPr sz="1800" spc="-160" dirty="0">
                <a:solidFill>
                  <a:srgbClr val="006FC0"/>
                </a:solidFill>
                <a:latin typeface="Verdana"/>
                <a:cs typeface="Verdana"/>
              </a:rPr>
              <a:t>.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006FC0"/>
                </a:solidFill>
                <a:latin typeface="Verdana"/>
                <a:cs typeface="Verdana"/>
              </a:rPr>
              <a:t>Forma</a:t>
            </a:r>
            <a:r>
              <a:rPr sz="1800" spc="-50" dirty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15" dirty="0">
                <a:solidFill>
                  <a:srgbClr val="006FC0"/>
                </a:solidFill>
                <a:latin typeface="Verdana"/>
                <a:cs typeface="Verdana"/>
              </a:rPr>
              <a:t>on  </a:t>
            </a:r>
            <a:r>
              <a:rPr sz="1800" spc="-35" dirty="0">
                <a:solidFill>
                  <a:srgbClr val="006FC0"/>
                </a:solidFill>
                <a:latin typeface="Verdana"/>
                <a:cs typeface="Verdana"/>
              </a:rPr>
              <a:t>R</a:t>
            </a:r>
            <a:r>
              <a:rPr sz="1800" spc="-40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-7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800" spc="-85" dirty="0">
                <a:solidFill>
                  <a:srgbClr val="006FC0"/>
                </a:solidFill>
                <a:latin typeface="Verdana"/>
                <a:cs typeface="Verdana"/>
              </a:rPr>
              <a:t>p</a:t>
            </a:r>
            <a:r>
              <a:rPr sz="1800" spc="-160" dirty="0">
                <a:solidFill>
                  <a:srgbClr val="006FC0"/>
                </a:solidFill>
                <a:latin typeface="Verdana"/>
                <a:cs typeface="Verdana"/>
              </a:rPr>
              <a:t>.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006FC0"/>
                </a:solidFill>
                <a:latin typeface="Verdana"/>
                <a:cs typeface="Verdana"/>
              </a:rPr>
              <a:t>Dés</a:t>
            </a:r>
            <a:r>
              <a:rPr sz="1800" spc="-30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20" dirty="0">
                <a:solidFill>
                  <a:srgbClr val="006FC0"/>
                </a:solidFill>
                <a:latin typeface="Verdana"/>
                <a:cs typeface="Verdana"/>
              </a:rPr>
              <a:t>g</a:t>
            </a:r>
            <a:r>
              <a:rPr sz="1800" spc="10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1800" spc="135" dirty="0">
                <a:solidFill>
                  <a:srgbClr val="006FC0"/>
                </a:solidFill>
                <a:latin typeface="Verdana"/>
                <a:cs typeface="Verdana"/>
              </a:rPr>
              <a:t>a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ti</a:t>
            </a:r>
            <a:r>
              <a:rPr sz="1800" spc="20" dirty="0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800" spc="10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1800" spc="-190" dirty="0">
                <a:solidFill>
                  <a:srgbClr val="006FC0"/>
                </a:solidFill>
                <a:latin typeface="Verdana"/>
                <a:cs typeface="Verdana"/>
              </a:rPr>
              <a:t>s  </a:t>
            </a:r>
            <a:r>
              <a:rPr sz="1800" spc="-165" dirty="0">
                <a:solidFill>
                  <a:srgbClr val="006FC0"/>
                </a:solidFill>
                <a:latin typeface="Verdana"/>
                <a:cs typeface="Verdana"/>
              </a:rPr>
              <a:t>R</a:t>
            </a:r>
            <a:r>
              <a:rPr sz="1800" spc="85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-65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800" spc="-85" dirty="0">
                <a:solidFill>
                  <a:srgbClr val="006FC0"/>
                </a:solidFill>
                <a:latin typeface="Verdana"/>
                <a:cs typeface="Verdana"/>
              </a:rPr>
              <a:t>p</a:t>
            </a:r>
            <a:r>
              <a:rPr sz="1800" spc="-160" dirty="0">
                <a:solidFill>
                  <a:srgbClr val="006FC0"/>
                </a:solidFill>
                <a:latin typeface="Verdana"/>
                <a:cs typeface="Verdana"/>
              </a:rPr>
              <a:t>.</a:t>
            </a:r>
            <a:r>
              <a:rPr sz="1800" spc="-1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Verdana"/>
                <a:cs typeface="Verdana"/>
              </a:rPr>
              <a:t>V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-25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20" dirty="0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800" spc="5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1800" spc="-50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1800" spc="85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20" dirty="0">
                <a:solidFill>
                  <a:srgbClr val="006FC0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-50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1800" spc="-100" dirty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800" spc="-40" dirty="0">
                <a:solidFill>
                  <a:srgbClr val="006FC0"/>
                </a:solidFill>
                <a:latin typeface="Verdana"/>
                <a:cs typeface="Verdana"/>
              </a:rPr>
              <a:t>Secrétaire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6088" y="260604"/>
            <a:ext cx="2133600" cy="952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325" y="457657"/>
            <a:ext cx="4011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0" dirty="0"/>
              <a:t>SITUATION</a:t>
            </a:r>
            <a:r>
              <a:rPr sz="3200" spc="-370" dirty="0"/>
              <a:t>S</a:t>
            </a:r>
            <a:r>
              <a:rPr sz="3200" spc="-254" dirty="0"/>
              <a:t> </a:t>
            </a:r>
            <a:r>
              <a:rPr sz="3200" spc="-325" dirty="0"/>
              <a:t>ARBITR</a:t>
            </a:r>
            <a:r>
              <a:rPr sz="3200" spc="-335" dirty="0"/>
              <a:t>E</a:t>
            </a:r>
            <a:r>
              <a:rPr sz="3200" spc="-595" dirty="0"/>
              <a:t>S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49924"/>
              </p:ext>
            </p:extLst>
          </p:nvPr>
        </p:nvGraphicFramePr>
        <p:xfrm>
          <a:off x="2262840" y="1843740"/>
          <a:ext cx="4824095" cy="73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fr-FR" sz="12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Nbre</a:t>
                      </a:r>
                      <a:r>
                        <a:rPr lang="fr-FR" sz="12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de </a:t>
                      </a:r>
                      <a:r>
                        <a:rPr lang="fr-FR" sz="12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match</a:t>
                      </a:r>
                      <a:r>
                        <a:rPr lang="fr-FR" sz="1200" spc="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2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par</a:t>
                      </a:r>
                      <a:r>
                        <a:rPr lang="fr-FR" sz="1200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WE</a:t>
                      </a:r>
                      <a:r>
                        <a:rPr lang="fr-FR" sz="12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en</a:t>
                      </a:r>
                      <a:r>
                        <a:rPr lang="fr-FR" sz="1200" spc="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200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moyenne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fr-FR" sz="1100" spc="-5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lang="fr-FR" sz="1100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lang="fr-FR" sz="1100" spc="-90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fr-FR" sz="1100" spc="-25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lang="fr-FR" sz="1100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on</a:t>
                      </a:r>
                      <a:r>
                        <a:rPr lang="fr-FR" sz="1100" spc="-70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fr-FR" sz="1100" spc="-5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lang="fr-FR" sz="1100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eut</a:t>
                      </a:r>
                      <a:r>
                        <a:rPr lang="fr-FR" sz="1100" spc="-114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fr-FR" sz="1100" spc="-5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lang="fr-FR" sz="1100" spc="5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ll</a:t>
                      </a:r>
                      <a:r>
                        <a:rPr lang="fr-FR" sz="1100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er</a:t>
                      </a:r>
                      <a:r>
                        <a:rPr lang="fr-FR" sz="1100" spc="-110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à</a:t>
                      </a:r>
                      <a:r>
                        <a:rPr lang="fr-FR" sz="1100" spc="-100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fr-FR" sz="1100" spc="-5" dirty="0">
                          <a:solidFill>
                            <a:srgbClr val="006FC0"/>
                          </a:solidFill>
                          <a:latin typeface="Verdana"/>
                          <a:cs typeface="Verdana"/>
                        </a:rPr>
                        <a:t>54)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fr-FR" sz="12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Nbre</a:t>
                      </a:r>
                      <a:r>
                        <a:rPr lang="fr-FR" sz="12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200" spc="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fr-FR" sz="1200" spc="5" dirty="0">
                          <a:solidFill>
                            <a:srgbClr val="006FC0"/>
                          </a:solidFill>
                          <a:latin typeface="Verdana"/>
                          <a:cs typeface="Times New Roman"/>
                        </a:rPr>
                        <a:t>’</a:t>
                      </a:r>
                      <a:r>
                        <a:rPr lang="fr-FR" sz="1200" spc="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arbitres</a:t>
                      </a:r>
                      <a:r>
                        <a:rPr lang="fr-FR" sz="1200" spc="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2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disponibles</a:t>
                      </a:r>
                      <a:r>
                        <a:rPr lang="fr-FR" sz="1200" spc="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hors </a:t>
                      </a:r>
                      <a:r>
                        <a:rPr lang="fr-FR" sz="1200" spc="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fr-FR" sz="1200" spc="15" dirty="0">
                          <a:solidFill>
                            <a:srgbClr val="006FC0"/>
                          </a:solidFill>
                          <a:latin typeface="Verdana"/>
                          <a:cs typeface="Times New Roman"/>
                        </a:rPr>
                        <a:t>é</a:t>
                      </a:r>
                      <a:r>
                        <a:rPr lang="fr-FR" sz="1200" spc="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fr-FR" sz="1200" spc="15" dirty="0">
                          <a:solidFill>
                            <a:srgbClr val="006FC0"/>
                          </a:solidFill>
                          <a:latin typeface="Verdana"/>
                          <a:cs typeface="Times New Roman"/>
                        </a:rPr>
                        <a:t>é</a:t>
                      </a:r>
                      <a:r>
                        <a:rPr lang="fr-FR" sz="1200" spc="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raux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fr-FR" sz="12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31 </a:t>
                      </a:r>
                      <a:r>
                        <a:rPr lang="fr-FR" sz="12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(44</a:t>
                      </a:r>
                      <a:r>
                        <a:rPr lang="fr-FR" sz="1200" spc="-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2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l’année</a:t>
                      </a:r>
                      <a:r>
                        <a:rPr lang="fr-FR" sz="1200" spc="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2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passée)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9971" y="230124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0572" y="382905"/>
            <a:ext cx="38430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90" dirty="0"/>
              <a:t>QUELQUE</a:t>
            </a:r>
            <a:r>
              <a:rPr sz="3200" spc="-180" dirty="0"/>
              <a:t>S</a:t>
            </a:r>
            <a:r>
              <a:rPr sz="3200" spc="-254" dirty="0"/>
              <a:t> </a:t>
            </a:r>
            <a:r>
              <a:rPr sz="3200" spc="-195" dirty="0"/>
              <a:t>RAPPELS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20546" y="1648205"/>
            <a:ext cx="7094220" cy="389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95910" algn="l"/>
                <a:tab pos="296545" algn="l"/>
              </a:tabLst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Adresse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portail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FVWB</a:t>
            </a:r>
            <a:r>
              <a:rPr sz="1800" u="sng" spc="-5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r>
              <a:rPr sz="1800" u="sng" spc="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070C0"/>
                </a:solidFill>
                <a:uFill>
                  <a:solidFill>
                    <a:srgbClr val="2F85EC"/>
                  </a:solidFill>
                </a:uFill>
                <a:latin typeface="Calibri"/>
                <a:cs typeface="Calibri"/>
              </a:rPr>
              <a:t>http</a:t>
            </a:r>
            <a:r>
              <a:rPr sz="1800" u="sng" spc="-10" dirty="0">
                <a:solidFill>
                  <a:srgbClr val="0070C0"/>
                </a:solidFill>
                <a:uFill>
                  <a:solidFill>
                    <a:srgbClr val="2F85EC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s://w</a:t>
            </a:r>
            <a:r>
              <a:rPr sz="1800" u="sng" spc="-10" dirty="0">
                <a:solidFill>
                  <a:srgbClr val="0070C0"/>
                </a:solidFill>
                <a:uFill>
                  <a:solidFill>
                    <a:srgbClr val="2F85EC"/>
                  </a:solidFill>
                </a:uFill>
                <a:latin typeface="Calibri"/>
                <a:cs typeface="Calibri"/>
              </a:rPr>
              <a:t>ww.p</a:t>
            </a:r>
            <a:r>
              <a:rPr sz="1800" u="sng" spc="-10" dirty="0">
                <a:solidFill>
                  <a:srgbClr val="0070C0"/>
                </a:solidFill>
                <a:uFill>
                  <a:solidFill>
                    <a:srgbClr val="2F85EC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ortailfvwb.be/</a:t>
            </a:r>
            <a:endParaRPr sz="1800" u="sng" dirty="0">
              <a:solidFill>
                <a:srgbClr val="0070C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Wingdings"/>
              <a:buChar char=""/>
            </a:pPr>
            <a:endParaRPr sz="1750" dirty="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buClr>
                <a:srgbClr val="FFFFFF"/>
              </a:buClr>
              <a:buSzPct val="80555"/>
              <a:buFont typeface="Wingdings"/>
              <a:buChar char=""/>
              <a:tabLst>
                <a:tab pos="295910" algn="l"/>
                <a:tab pos="296545" algn="l"/>
              </a:tabLst>
            </a:pP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Faire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minimum</a:t>
            </a:r>
            <a:r>
              <a:rPr sz="1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matches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 sur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la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saison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dont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 3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avant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décembre.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/>
              <a:buChar char=""/>
            </a:pPr>
            <a:endParaRPr sz="1750" dirty="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95910" algn="l"/>
                <a:tab pos="296545" algn="l"/>
              </a:tabLst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Les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demandes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congés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plus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6 semaines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à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Calibri"/>
                <a:cs typeface="Calibri"/>
              </a:rPr>
              <a:t>l’avance.</a:t>
            </a:r>
            <a:endParaRPr sz="1800" dirty="0">
              <a:latin typeface="Calibri"/>
              <a:cs typeface="Calibri"/>
            </a:endParaRPr>
          </a:p>
          <a:p>
            <a:pPr marL="1039494" lvl="1" indent="-287020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SzPct val="78125"/>
              <a:buFont typeface="Wingdings"/>
              <a:buChar char=""/>
              <a:tabLst>
                <a:tab pos="1039494" algn="l"/>
                <a:tab pos="1040130" algn="l"/>
              </a:tabLst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Parution des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désignations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6 semaines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donc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après,</a:t>
            </a:r>
            <a:r>
              <a:rPr sz="1600" spc="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déconvocations.</a:t>
            </a:r>
            <a:endParaRPr sz="16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"/>
            </a:pPr>
            <a:endParaRPr sz="1550" dirty="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buClr>
                <a:srgbClr val="FFFFFF"/>
              </a:buClr>
              <a:buSzPct val="80555"/>
              <a:buFont typeface="Wingdings"/>
              <a:buChar char=""/>
              <a:tabLst>
                <a:tab pos="295910" algn="l"/>
                <a:tab pos="296545" algn="l"/>
              </a:tabLst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Art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34.4:</a:t>
            </a:r>
            <a:r>
              <a:rPr sz="1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006FC0"/>
                </a:solidFill>
                <a:latin typeface="Calibri"/>
                <a:cs typeface="Calibri"/>
              </a:rPr>
              <a:t>CPA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 peut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radier</a:t>
            </a:r>
            <a:r>
              <a:rPr sz="1800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arbitre</a:t>
            </a:r>
            <a:r>
              <a:rPr sz="1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s’il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été</a:t>
            </a:r>
            <a:r>
              <a:rPr sz="1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absent:</a:t>
            </a:r>
            <a:endParaRPr sz="1800" dirty="0">
              <a:latin typeface="Calibri"/>
              <a:cs typeface="Calibri"/>
            </a:endParaRPr>
          </a:p>
          <a:p>
            <a:pPr marL="1039494" marR="80010" indent="-287020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SzPct val="78125"/>
              <a:buFont typeface="Wingdings"/>
              <a:buChar char=""/>
              <a:tabLst>
                <a:tab pos="1039494" algn="l"/>
                <a:tab pos="1040130" algn="l"/>
              </a:tabLst>
            </a:pP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Sans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déconvocation,</a:t>
            </a:r>
            <a:r>
              <a:rPr sz="16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sauf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cas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force</a:t>
            </a:r>
            <a:r>
              <a:rPr sz="16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majeure</a:t>
            </a:r>
            <a:r>
              <a:rPr sz="16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reconnu</a:t>
            </a:r>
            <a:r>
              <a:rPr sz="16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par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006FC0"/>
                </a:solidFill>
                <a:latin typeface="Calibri"/>
                <a:cs typeface="Calibri"/>
              </a:rPr>
              <a:t>CPA,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fois </a:t>
            </a:r>
            <a:r>
              <a:rPr sz="1600" spc="-3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cours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 même</a:t>
            </a:r>
            <a:r>
              <a:rPr sz="16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saison ou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fois</a:t>
            </a:r>
            <a:r>
              <a:rPr sz="16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au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cours</a:t>
            </a:r>
            <a:r>
              <a:rPr sz="16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de 2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saisons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successives.</a:t>
            </a:r>
            <a:endParaRPr sz="1600" dirty="0">
              <a:latin typeface="Calibri"/>
              <a:cs typeface="Calibri"/>
            </a:endParaRPr>
          </a:p>
          <a:p>
            <a:pPr marL="1039494" marR="5080" indent="-287020">
              <a:lnSpc>
                <a:spcPct val="100000"/>
              </a:lnSpc>
              <a:buClr>
                <a:srgbClr val="FFFFFF"/>
              </a:buClr>
              <a:buSzPct val="78125"/>
              <a:buFont typeface="Wingdings"/>
              <a:buChar char=""/>
              <a:tabLst>
                <a:tab pos="1039494" algn="l"/>
                <a:tab pos="1040130" algn="l"/>
              </a:tabLst>
            </a:pP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Avec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déconvocation,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mais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dont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justification</a:t>
            </a:r>
            <a:r>
              <a:rPr sz="16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n’a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pas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 été</a:t>
            </a:r>
            <a:r>
              <a:rPr sz="16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retenue</a:t>
            </a:r>
            <a:r>
              <a:rPr sz="16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comme </a:t>
            </a:r>
            <a:r>
              <a:rPr sz="1600" spc="-3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cas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 de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force</a:t>
            </a:r>
            <a:r>
              <a:rPr sz="16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majeure,</a:t>
            </a:r>
            <a:r>
              <a:rPr sz="16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fois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consécutivement</a:t>
            </a:r>
            <a:r>
              <a:rPr sz="16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ou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1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Calibri"/>
                <a:cs typeface="Calibri"/>
              </a:rPr>
              <a:t>fois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non 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consécutivement.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 dirty="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buClr>
                <a:srgbClr val="FFFFFF"/>
              </a:buClr>
              <a:buSzPct val="80555"/>
              <a:buFont typeface="Wingdings"/>
              <a:buChar char=""/>
              <a:tabLst>
                <a:tab pos="295910" algn="l"/>
                <a:tab pos="296545" algn="l"/>
              </a:tabLst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Désignations FVWB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peut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apparaître,</a:t>
            </a:r>
            <a:r>
              <a:rPr sz="1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disparaître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puis</a:t>
            </a:r>
            <a:r>
              <a:rPr sz="1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revenir.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8364" y="281940"/>
            <a:ext cx="2133599" cy="952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2855" y="401574"/>
            <a:ext cx="3755390" cy="51371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29" dirty="0"/>
              <a:t>SAISO</a:t>
            </a:r>
            <a:r>
              <a:rPr sz="3200" spc="-260" dirty="0"/>
              <a:t>N</a:t>
            </a:r>
            <a:r>
              <a:rPr sz="3200" spc="-240" dirty="0"/>
              <a:t> </a:t>
            </a:r>
            <a:r>
              <a:rPr lang="fr-FR" sz="3200" spc="-265" dirty="0"/>
              <a:t>2021</a:t>
            </a:r>
            <a:r>
              <a:rPr sz="3200" spc="-229" dirty="0"/>
              <a:t> </a:t>
            </a:r>
            <a:r>
              <a:rPr sz="3200" spc="-390" dirty="0"/>
              <a:t>-</a:t>
            </a:r>
            <a:r>
              <a:rPr sz="3200" spc="-245" dirty="0"/>
              <a:t> </a:t>
            </a:r>
            <a:r>
              <a:rPr lang="fr-FR" sz="3200" spc="-260" dirty="0"/>
              <a:t>2022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80440" y="1428173"/>
            <a:ext cx="8480425" cy="4253230"/>
          </a:xfrm>
          <a:prstGeom prst="rect">
            <a:avLst/>
          </a:prstGeom>
        </p:spPr>
        <p:txBody>
          <a:bodyPr vert="horz" wrap="square" lIns="0" tIns="170180" rIns="0" bIns="0" rtlCol="0" anchor="t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340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95910" algn="l"/>
                <a:tab pos="296545" algn="l"/>
              </a:tabLst>
            </a:pPr>
            <a:r>
              <a:rPr sz="1800" spc="-55" dirty="0">
                <a:solidFill>
                  <a:srgbClr val="006FC0"/>
                </a:solidFill>
                <a:latin typeface="Verdana"/>
                <a:cs typeface="Verdana"/>
              </a:rPr>
              <a:t>Feuille</a:t>
            </a:r>
            <a:r>
              <a:rPr sz="1800" spc="-1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Verdana"/>
                <a:cs typeface="Verdana"/>
              </a:rPr>
              <a:t>électronique</a:t>
            </a:r>
            <a:r>
              <a:rPr sz="1800" spc="-10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006FC0"/>
                </a:solidFill>
                <a:latin typeface="Verdana"/>
                <a:cs typeface="Verdana"/>
              </a:rPr>
              <a:t>volley</a:t>
            </a:r>
            <a:r>
              <a:rPr sz="1800" spc="-1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006FC0"/>
                </a:solidFill>
                <a:latin typeface="Verdana"/>
                <a:cs typeface="Verdana"/>
              </a:rPr>
              <a:t>spike</a:t>
            </a:r>
            <a:r>
              <a:rPr sz="1800" spc="-1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Verdana"/>
                <a:cs typeface="Verdana"/>
              </a:rPr>
              <a:t>partout</a:t>
            </a:r>
            <a:r>
              <a:rPr sz="1800" spc="-10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Verdana"/>
                <a:cs typeface="Verdana"/>
              </a:rPr>
              <a:t>dans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006FC0"/>
                </a:solidFill>
                <a:latin typeface="Verdana"/>
                <a:cs typeface="Verdana"/>
              </a:rPr>
              <a:t>la</a:t>
            </a:r>
            <a:r>
              <a:rPr sz="1800" spc="-1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Verdana"/>
                <a:cs typeface="Verdana"/>
              </a:rPr>
              <a:t>province.</a:t>
            </a:r>
            <a:endParaRPr sz="1800" dirty="0">
              <a:latin typeface="Verdana"/>
              <a:cs typeface="Verdana"/>
            </a:endParaRPr>
          </a:p>
          <a:p>
            <a:pPr marL="755015" lvl="1" indent="-284480">
              <a:lnSpc>
                <a:spcPct val="100000"/>
              </a:lnSpc>
              <a:spcBef>
                <a:spcPts val="1100"/>
              </a:spcBef>
              <a:buClr>
                <a:srgbClr val="FFFFFF"/>
              </a:buClr>
              <a:buSzPct val="78125"/>
              <a:buFont typeface="Wingdings"/>
              <a:buChar char=""/>
              <a:tabLst>
                <a:tab pos="755015" algn="l"/>
                <a:tab pos="755650" algn="l"/>
              </a:tabLst>
            </a:pPr>
            <a:r>
              <a:rPr sz="1600" u="sng" spc="-7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..\VolleySpike-V92-sept-2020.pdf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006FC0"/>
                </a:solidFill>
                <a:latin typeface="Verdana"/>
                <a:cs typeface="Verdana"/>
              </a:rPr>
              <a:t>(sera</a:t>
            </a:r>
            <a:r>
              <a:rPr sz="1600" spc="-8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160" dirty="0">
                <a:solidFill>
                  <a:srgbClr val="006FC0"/>
                </a:solidFill>
                <a:latin typeface="Verdana"/>
                <a:cs typeface="Verdana"/>
              </a:rPr>
              <a:t>sur</a:t>
            </a:r>
            <a:r>
              <a:rPr sz="1600" spc="-10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Verdana"/>
                <a:cs typeface="Verdana"/>
              </a:rPr>
              <a:t>le</a:t>
            </a:r>
            <a:r>
              <a:rPr sz="1600" spc="-1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006FC0"/>
                </a:solidFill>
                <a:latin typeface="Verdana"/>
                <a:cs typeface="Verdana"/>
              </a:rPr>
              <a:t>site</a:t>
            </a:r>
            <a:r>
              <a:rPr sz="1600" spc="-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85" dirty="0">
                <a:solidFill>
                  <a:srgbClr val="006FC0"/>
                </a:solidFill>
                <a:latin typeface="Verdana"/>
                <a:cs typeface="Verdana"/>
              </a:rPr>
              <a:t>BWBC)</a:t>
            </a:r>
            <a:endParaRPr sz="1600" dirty="0">
              <a:latin typeface="Verdana"/>
              <a:cs typeface="Verdana"/>
            </a:endParaRPr>
          </a:p>
          <a:p>
            <a:pPr marL="756285" lvl="1" indent="-287655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125"/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600" spc="-310" dirty="0">
                <a:solidFill>
                  <a:srgbClr val="006FC0"/>
                </a:solidFill>
                <a:latin typeface="Verdana"/>
                <a:cs typeface="Verdana"/>
              </a:rPr>
              <a:t>SI</a:t>
            </a:r>
            <a:r>
              <a:rPr sz="16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006FC0"/>
                </a:solidFill>
                <a:latin typeface="Verdana"/>
                <a:cs typeface="Verdana"/>
              </a:rPr>
              <a:t>volley</a:t>
            </a:r>
            <a:r>
              <a:rPr sz="1600" spc="-1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006FC0"/>
                </a:solidFill>
                <a:latin typeface="Verdana"/>
                <a:cs typeface="Verdana"/>
              </a:rPr>
              <a:t>spike</a:t>
            </a:r>
            <a:r>
              <a:rPr sz="1600" spc="-1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600" spc="-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006FC0"/>
                </a:solidFill>
                <a:latin typeface="Verdana"/>
                <a:cs typeface="Verdana"/>
              </a:rPr>
              <a:t>panne</a:t>
            </a:r>
            <a:r>
              <a:rPr sz="1600" spc="-1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15" dirty="0">
                <a:solidFill>
                  <a:srgbClr val="006FC0"/>
                </a:solidFill>
                <a:latin typeface="Verdana"/>
                <a:cs typeface="Verdana"/>
              </a:rPr>
              <a:t>on</a:t>
            </a:r>
            <a:r>
              <a:rPr sz="1600" spc="-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prend</a:t>
            </a:r>
            <a:r>
              <a:rPr sz="1600" spc="-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6FC0"/>
                </a:solidFill>
                <a:latin typeface="Verdana"/>
                <a:cs typeface="Verdana"/>
              </a:rPr>
              <a:t>une</a:t>
            </a:r>
            <a:r>
              <a:rPr sz="1600" spc="-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feuille</a:t>
            </a:r>
            <a:r>
              <a:rPr sz="1600" spc="-1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Verdana"/>
                <a:cs typeface="Verdana"/>
              </a:rPr>
              <a:t>papier.</a:t>
            </a:r>
            <a:endParaRPr sz="1600" dirty="0">
              <a:latin typeface="Verdana"/>
              <a:cs typeface="Verdana"/>
            </a:endParaRPr>
          </a:p>
          <a:p>
            <a:pPr marL="295910" marR="5080" indent="-283845">
              <a:lnSpc>
                <a:spcPct val="100000"/>
              </a:lnSpc>
              <a:spcBef>
                <a:spcPts val="109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95910" algn="l"/>
                <a:tab pos="296545" algn="l"/>
              </a:tabLst>
            </a:pPr>
            <a:r>
              <a:rPr sz="1800" spc="-10" dirty="0">
                <a:solidFill>
                  <a:srgbClr val="006FC0"/>
                </a:solidFill>
                <a:latin typeface="Verdana"/>
                <a:cs typeface="Verdana"/>
              </a:rPr>
              <a:t>Contrôle </a:t>
            </a:r>
            <a:r>
              <a:rPr sz="1800" spc="-65" dirty="0">
                <a:solidFill>
                  <a:srgbClr val="006FC0"/>
                </a:solidFill>
                <a:latin typeface="Verdana"/>
                <a:cs typeface="Verdana"/>
              </a:rPr>
              <a:t>administratif </a:t>
            </a:r>
            <a:r>
              <a:rPr sz="1800" spc="-320" dirty="0">
                <a:solidFill>
                  <a:srgbClr val="006FC0"/>
                </a:solidFill>
                <a:latin typeface="Verdana"/>
                <a:cs typeface="Verdana"/>
              </a:rPr>
              <a:t>: </a:t>
            </a:r>
            <a:r>
              <a:rPr sz="1800" spc="-80" dirty="0">
                <a:solidFill>
                  <a:srgbClr val="006FC0"/>
                </a:solidFill>
                <a:latin typeface="Verdana"/>
                <a:cs typeface="Verdana"/>
              </a:rPr>
              <a:t>plus </a:t>
            </a:r>
            <a:r>
              <a:rPr sz="1800" spc="100" dirty="0">
                <a:solidFill>
                  <a:srgbClr val="006FC0"/>
                </a:solidFill>
                <a:latin typeface="Verdana"/>
                <a:cs typeface="Verdana"/>
              </a:rPr>
              <a:t>de </a:t>
            </a:r>
            <a:r>
              <a:rPr sz="1800" spc="20" dirty="0">
                <a:solidFill>
                  <a:srgbClr val="006FC0"/>
                </a:solidFill>
                <a:latin typeface="Verdana"/>
                <a:cs typeface="Verdana"/>
              </a:rPr>
              <a:t>licence, </a:t>
            </a:r>
            <a:r>
              <a:rPr sz="1800" spc="-100" dirty="0">
                <a:solidFill>
                  <a:srgbClr val="006FC0"/>
                </a:solidFill>
                <a:latin typeface="Verdana"/>
                <a:cs typeface="Verdana"/>
              </a:rPr>
              <a:t>liste </a:t>
            </a:r>
            <a:r>
              <a:rPr sz="1800" spc="55" dirty="0">
                <a:solidFill>
                  <a:srgbClr val="006FC0"/>
                </a:solidFill>
                <a:latin typeface="Verdana"/>
                <a:cs typeface="Verdana"/>
              </a:rPr>
              <a:t>d’équipe </a:t>
            </a:r>
            <a:r>
              <a:rPr sz="1800" spc="-20" dirty="0">
                <a:solidFill>
                  <a:srgbClr val="006FC0"/>
                </a:solidFill>
                <a:latin typeface="Verdana"/>
                <a:cs typeface="Verdana"/>
              </a:rPr>
              <a:t>(papier </a:t>
            </a:r>
            <a:r>
              <a:rPr sz="1800" spc="20" dirty="0">
                <a:solidFill>
                  <a:srgbClr val="006FC0"/>
                </a:solidFill>
                <a:latin typeface="Verdana"/>
                <a:cs typeface="Verdana"/>
              </a:rPr>
              <a:t>ou </a:t>
            </a:r>
            <a:r>
              <a:rPr sz="1800" spc="35" dirty="0">
                <a:solidFill>
                  <a:srgbClr val="006FC0"/>
                </a:solidFill>
                <a:latin typeface="Verdana"/>
                <a:cs typeface="Verdana"/>
              </a:rPr>
              <a:t>écran </a:t>
            </a:r>
            <a:r>
              <a:rPr sz="1800" spc="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006FC0"/>
                </a:solidFill>
                <a:latin typeface="Verdana"/>
                <a:cs typeface="Verdana"/>
              </a:rPr>
              <a:t>avec </a:t>
            </a:r>
            <a:r>
              <a:rPr sz="1800" spc="-35" dirty="0">
                <a:solidFill>
                  <a:srgbClr val="006FC0"/>
                </a:solidFill>
                <a:latin typeface="Verdana"/>
                <a:cs typeface="Verdana"/>
              </a:rPr>
              <a:t>photo), </a:t>
            </a:r>
            <a:r>
              <a:rPr sz="1800" spc="20" dirty="0">
                <a:solidFill>
                  <a:srgbClr val="006FC0"/>
                </a:solidFill>
                <a:latin typeface="Verdana"/>
                <a:cs typeface="Verdana"/>
              </a:rPr>
              <a:t>carte </a:t>
            </a:r>
            <a:r>
              <a:rPr sz="1800" spc="100" dirty="0">
                <a:solidFill>
                  <a:srgbClr val="006FC0"/>
                </a:solidFill>
                <a:latin typeface="Verdana"/>
                <a:cs typeface="Verdana"/>
              </a:rPr>
              <a:t>de </a:t>
            </a:r>
            <a:r>
              <a:rPr sz="1800" spc="-10" dirty="0">
                <a:solidFill>
                  <a:srgbClr val="006FC0"/>
                </a:solidFill>
                <a:latin typeface="Verdana"/>
                <a:cs typeface="Verdana"/>
              </a:rPr>
              <a:t>membre via </a:t>
            </a:r>
            <a:r>
              <a:rPr sz="1800" spc="105" dirty="0">
                <a:solidFill>
                  <a:srgbClr val="006FC0"/>
                </a:solidFill>
                <a:latin typeface="Verdana"/>
                <a:cs typeface="Verdana"/>
              </a:rPr>
              <a:t>App </a:t>
            </a:r>
            <a:r>
              <a:rPr sz="1800" spc="-120" dirty="0">
                <a:solidFill>
                  <a:srgbClr val="006FC0"/>
                </a:solidFill>
                <a:latin typeface="Verdana"/>
                <a:cs typeface="Verdana"/>
              </a:rPr>
              <a:t>FVWB. </a:t>
            </a:r>
            <a:r>
              <a:rPr sz="1800" spc="-240" dirty="0">
                <a:solidFill>
                  <a:srgbClr val="006FC0"/>
                </a:solidFill>
                <a:latin typeface="Verdana"/>
                <a:cs typeface="Verdana"/>
              </a:rPr>
              <a:t>Si </a:t>
            </a:r>
            <a:r>
              <a:rPr sz="1800" spc="50" dirty="0">
                <a:solidFill>
                  <a:srgbClr val="006FC0"/>
                </a:solidFill>
                <a:latin typeface="Verdana"/>
                <a:cs typeface="Verdana"/>
              </a:rPr>
              <a:t>absence </a:t>
            </a:r>
            <a:r>
              <a:rPr sz="1800" spc="100" dirty="0">
                <a:solidFill>
                  <a:srgbClr val="006FC0"/>
                </a:solidFill>
                <a:latin typeface="Verdana"/>
                <a:cs typeface="Verdana"/>
              </a:rPr>
              <a:t>de </a:t>
            </a:r>
            <a:r>
              <a:rPr sz="1800" spc="20" dirty="0">
                <a:solidFill>
                  <a:srgbClr val="006FC0"/>
                </a:solidFill>
                <a:latin typeface="Verdana"/>
                <a:cs typeface="Verdana"/>
              </a:rPr>
              <a:t>photo ou </a:t>
            </a:r>
            <a:r>
              <a:rPr sz="1800" spc="-6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006FC0"/>
                </a:solidFill>
                <a:latin typeface="Verdana"/>
                <a:cs typeface="Verdana"/>
              </a:rPr>
              <a:t>doute</a:t>
            </a:r>
            <a:r>
              <a:rPr sz="1800" spc="-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320" dirty="0">
                <a:solidFill>
                  <a:srgbClr val="006FC0"/>
                </a:solidFill>
                <a:latin typeface="Verdana"/>
                <a:cs typeface="Verdana"/>
              </a:rPr>
              <a:t>: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006FC0"/>
                </a:solidFill>
                <a:latin typeface="Verdana"/>
                <a:cs typeface="Verdana"/>
              </a:rPr>
              <a:t>CI</a:t>
            </a:r>
            <a:r>
              <a:rPr sz="1800" spc="-1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006FC0"/>
                </a:solidFill>
                <a:latin typeface="Verdana"/>
                <a:cs typeface="Verdana"/>
              </a:rPr>
              <a:t>/</a:t>
            </a:r>
            <a:r>
              <a:rPr sz="1800" spc="-1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006FC0"/>
                </a:solidFill>
                <a:latin typeface="Verdana"/>
                <a:cs typeface="Verdana"/>
              </a:rPr>
              <a:t>permis</a:t>
            </a:r>
            <a:r>
              <a:rPr sz="1800" spc="-1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006FC0"/>
                </a:solidFill>
                <a:latin typeface="Verdana"/>
                <a:cs typeface="Verdana"/>
              </a:rPr>
              <a:t>/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6FC0"/>
                </a:solidFill>
                <a:latin typeface="Verdana"/>
                <a:cs typeface="Verdana"/>
              </a:rPr>
              <a:t>passeport</a:t>
            </a:r>
            <a:r>
              <a:rPr sz="1800" spc="-1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006FC0"/>
                </a:solidFill>
                <a:latin typeface="Verdana"/>
                <a:cs typeface="Verdana"/>
              </a:rPr>
              <a:t>/</a:t>
            </a:r>
            <a:r>
              <a:rPr sz="1800" spc="-1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Verdana"/>
                <a:cs typeface="Verdana"/>
              </a:rPr>
              <a:t>abonnement</a:t>
            </a:r>
            <a:r>
              <a:rPr sz="1800" spc="-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006FC0"/>
                </a:solidFill>
                <a:latin typeface="Verdana"/>
                <a:cs typeface="Verdana"/>
              </a:rPr>
              <a:t>transport</a:t>
            </a:r>
            <a:r>
              <a:rPr sz="1800" spc="-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Verdana"/>
                <a:cs typeface="Verdana"/>
              </a:rPr>
              <a:t>commun</a:t>
            </a:r>
            <a:r>
              <a:rPr sz="1800" spc="-1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006FC0"/>
                </a:solidFill>
                <a:latin typeface="Verdana"/>
                <a:cs typeface="Verdana"/>
              </a:rPr>
              <a:t>avec </a:t>
            </a:r>
            <a:r>
              <a:rPr sz="1800" spc="-6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Verdana"/>
                <a:cs typeface="Verdana"/>
              </a:rPr>
              <a:t>photo.</a:t>
            </a:r>
            <a:endParaRPr sz="1800" dirty="0">
              <a:latin typeface="Verdana"/>
              <a:cs typeface="Verdana"/>
            </a:endParaRPr>
          </a:p>
          <a:p>
            <a:pPr marL="295910" indent="-283845">
              <a:lnSpc>
                <a:spcPct val="100000"/>
              </a:lnSpc>
              <a:spcBef>
                <a:spcPts val="109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95910" algn="l"/>
                <a:tab pos="296545" algn="l"/>
              </a:tabLst>
            </a:pPr>
            <a:r>
              <a:rPr sz="1800" spc="-105" dirty="0">
                <a:solidFill>
                  <a:srgbClr val="006FC0"/>
                </a:solidFill>
                <a:latin typeface="Verdana"/>
                <a:cs typeface="Verdana"/>
              </a:rPr>
              <a:t>Listing</a:t>
            </a:r>
            <a:r>
              <a:rPr sz="1800" spc="-1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FVWB</a:t>
            </a:r>
            <a:r>
              <a:rPr sz="1800" spc="-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Verdana"/>
                <a:cs typeface="Verdana"/>
              </a:rPr>
              <a:t>des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006FC0"/>
                </a:solidFill>
                <a:latin typeface="Verdana"/>
                <a:cs typeface="Verdana"/>
              </a:rPr>
              <a:t>joueurs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006FC0"/>
                </a:solidFill>
                <a:latin typeface="Verdana"/>
                <a:cs typeface="Verdana"/>
              </a:rPr>
              <a:t>avec</a:t>
            </a:r>
            <a:r>
              <a:rPr sz="1800" spc="-1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Verdana"/>
                <a:cs typeface="Verdana"/>
              </a:rPr>
              <a:t>photos</a:t>
            </a:r>
            <a:r>
              <a:rPr sz="1800" spc="-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320" dirty="0">
                <a:solidFill>
                  <a:srgbClr val="006FC0"/>
                </a:solidFill>
                <a:latin typeface="Verdana"/>
                <a:cs typeface="Verdana"/>
              </a:rPr>
              <a:t>:</a:t>
            </a:r>
            <a:r>
              <a:rPr sz="1800" spc="-1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Verdana"/>
                <a:cs typeface="Verdana"/>
              </a:rPr>
              <a:t>OK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245" dirty="0">
                <a:solidFill>
                  <a:srgbClr val="006FC0"/>
                </a:solidFill>
                <a:latin typeface="Verdana"/>
                <a:cs typeface="Verdana"/>
              </a:rPr>
              <a:t>–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006FC0"/>
                </a:solidFill>
                <a:latin typeface="Verdana"/>
                <a:cs typeface="Verdana"/>
              </a:rPr>
              <a:t>rooster</a:t>
            </a:r>
            <a:r>
              <a:rPr sz="1800" spc="-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Verdana"/>
                <a:cs typeface="Verdana"/>
              </a:rPr>
              <a:t>OK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006FC0"/>
                </a:solidFill>
                <a:latin typeface="Verdana"/>
                <a:cs typeface="Verdana"/>
              </a:rPr>
              <a:t>(volleyspike)</a:t>
            </a:r>
            <a:endParaRPr sz="1800" dirty="0">
              <a:latin typeface="Verdana"/>
              <a:cs typeface="Verdana"/>
            </a:endParaRPr>
          </a:p>
          <a:p>
            <a:pPr marL="295910" marR="846455" indent="-283845">
              <a:spcBef>
                <a:spcPts val="110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95910" algn="l"/>
                <a:tab pos="296545" algn="l"/>
              </a:tabLst>
            </a:pPr>
            <a:r>
              <a:rPr sz="1800" spc="-110" dirty="0">
                <a:solidFill>
                  <a:srgbClr val="006FC0"/>
                </a:solidFill>
                <a:latin typeface="Verdana"/>
                <a:cs typeface="Verdana"/>
              </a:rPr>
              <a:t>Fra</a:t>
            </a:r>
            <a:r>
              <a:rPr sz="1800" spc="-40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-24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800" spc="-1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6FC0"/>
                </a:solidFill>
                <a:latin typeface="Verdana"/>
                <a:cs typeface="Verdana"/>
              </a:rPr>
              <a:t>dép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l</a:t>
            </a:r>
            <a:r>
              <a:rPr sz="1800" spc="135" dirty="0">
                <a:solidFill>
                  <a:srgbClr val="006FC0"/>
                </a:solidFill>
                <a:latin typeface="Verdana"/>
                <a:cs typeface="Verdana"/>
              </a:rPr>
              <a:t>a</a:t>
            </a:r>
            <a:r>
              <a:rPr sz="1800" spc="150" dirty="0">
                <a:solidFill>
                  <a:srgbClr val="006FC0"/>
                </a:solidFill>
                <a:latin typeface="Verdana"/>
                <a:cs typeface="Verdana"/>
              </a:rPr>
              <a:t>c</a:t>
            </a:r>
            <a:r>
              <a:rPr sz="1800" spc="160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006FC0"/>
                </a:solidFill>
                <a:latin typeface="Verdana"/>
                <a:cs typeface="Verdana"/>
              </a:rPr>
              <a:t>me</a:t>
            </a:r>
            <a:r>
              <a:rPr sz="1800" spc="-15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1800" spc="-100" dirty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800" spc="-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006FC0"/>
                </a:solidFill>
                <a:latin typeface="Verdana"/>
                <a:cs typeface="Verdana"/>
              </a:rPr>
              <a:t>à</a:t>
            </a:r>
            <a:r>
              <a:rPr sz="1800" spc="-1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-55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800" spc="-50" dirty="0">
                <a:solidFill>
                  <a:srgbClr val="006FC0"/>
                </a:solidFill>
                <a:latin typeface="Verdana"/>
                <a:cs typeface="Verdana"/>
              </a:rPr>
              <a:t>rodu</a:t>
            </a:r>
            <a:r>
              <a:rPr sz="1800" spc="-10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-65" dirty="0">
                <a:solidFill>
                  <a:srgbClr val="006FC0"/>
                </a:solidFill>
                <a:latin typeface="Verdana"/>
                <a:cs typeface="Verdana"/>
              </a:rPr>
              <a:t>re</a:t>
            </a:r>
            <a:r>
              <a:rPr sz="1800" spc="-1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006FC0"/>
                </a:solidFill>
                <a:latin typeface="Verdana"/>
                <a:cs typeface="Verdana"/>
              </a:rPr>
              <a:t>é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l</a:t>
            </a:r>
            <a:r>
              <a:rPr sz="1800" spc="85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70" dirty="0">
                <a:solidFill>
                  <a:srgbClr val="006FC0"/>
                </a:solidFill>
                <a:latin typeface="Verdana"/>
                <a:cs typeface="Verdana"/>
              </a:rPr>
              <a:t>c</a:t>
            </a:r>
            <a:r>
              <a:rPr sz="1800" spc="35" dirty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800" spc="-60" dirty="0">
                <a:solidFill>
                  <a:srgbClr val="006FC0"/>
                </a:solidFill>
                <a:latin typeface="Verdana"/>
                <a:cs typeface="Verdana"/>
              </a:rPr>
              <a:t>ro</a:t>
            </a:r>
            <a:r>
              <a:rPr sz="1800" spc="-85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25" dirty="0">
                <a:solidFill>
                  <a:srgbClr val="006FC0"/>
                </a:solidFill>
                <a:latin typeface="Verdana"/>
                <a:cs typeface="Verdana"/>
              </a:rPr>
              <a:t>q</a:t>
            </a:r>
            <a:r>
              <a:rPr sz="1800" spc="20" dirty="0">
                <a:solidFill>
                  <a:srgbClr val="006FC0"/>
                </a:solidFill>
                <a:latin typeface="Verdana"/>
                <a:cs typeface="Verdana"/>
              </a:rPr>
              <a:t>u</a:t>
            </a:r>
            <a:r>
              <a:rPr sz="1800" spc="85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006FC0"/>
                </a:solidFill>
                <a:latin typeface="Verdana"/>
                <a:cs typeface="Verdana"/>
              </a:rPr>
              <a:t>me</a:t>
            </a:r>
            <a:r>
              <a:rPr sz="1800" spc="-15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1800" spc="-100" dirty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800" spc="-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006FC0"/>
                </a:solidFill>
                <a:latin typeface="Verdana"/>
                <a:cs typeface="Verdana"/>
              </a:rPr>
              <a:t>su</a:t>
            </a:r>
            <a:r>
              <a:rPr sz="1800" spc="-140" dirty="0">
                <a:solidFill>
                  <a:srgbClr val="006FC0"/>
                </a:solidFill>
                <a:latin typeface="Verdana"/>
                <a:cs typeface="Verdana"/>
              </a:rPr>
              <a:t>r</a:t>
            </a:r>
            <a:r>
              <a:rPr sz="1800" spc="-1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006FC0"/>
                </a:solidFill>
                <a:latin typeface="Verdana"/>
                <a:cs typeface="Verdana"/>
              </a:rPr>
              <a:t>l</a:t>
            </a:r>
            <a:r>
              <a:rPr sz="1800" spc="95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-1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25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800" spc="-110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800" spc="95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-1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14" dirty="0">
                <a:solidFill>
                  <a:srgbClr val="006FC0"/>
                </a:solidFill>
                <a:latin typeface="Verdana"/>
                <a:cs typeface="Verdana"/>
              </a:rPr>
              <a:t>d</a:t>
            </a:r>
            <a:r>
              <a:rPr sz="1800" spc="85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-19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lang="fr-FR" spc="-190" dirty="0">
                <a:solidFill>
                  <a:srgbClr val="006FC0"/>
                </a:solidFill>
                <a:latin typeface="Verdana"/>
                <a:cs typeface="Verdana"/>
              </a:rPr>
              <a:t> </a:t>
            </a:r>
            <a:r>
              <a:rPr sz="1800" spc="-19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45" dirty="0" err="1">
                <a:solidFill>
                  <a:srgbClr val="006FC0"/>
                </a:solidFill>
                <a:latin typeface="Verdana"/>
                <a:cs typeface="Verdana"/>
              </a:rPr>
              <a:t>désignations</a:t>
            </a:r>
            <a:r>
              <a:rPr lang="fr-FR" spc="-45" dirty="0">
                <a:solidFill>
                  <a:srgbClr val="006FC0"/>
                </a:solidFill>
                <a:latin typeface="Verdana"/>
                <a:cs typeface="Verdana"/>
              </a:rPr>
              <a:t> avec un maximum ce qui est repris sur le site</a:t>
            </a:r>
            <a:r>
              <a:rPr sz="1800" spc="-45" dirty="0">
                <a:solidFill>
                  <a:srgbClr val="006FC0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295910" marR="320040" indent="-283845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80555"/>
              <a:buFont typeface="Wingdings"/>
              <a:buChar char=""/>
              <a:tabLst>
                <a:tab pos="295910" algn="l"/>
                <a:tab pos="296545" algn="l"/>
              </a:tabLst>
            </a:pPr>
            <a:r>
              <a:rPr sz="1800" spc="-5" dirty="0">
                <a:solidFill>
                  <a:srgbClr val="006FC0"/>
                </a:solidFill>
                <a:latin typeface="Verdana"/>
                <a:cs typeface="Verdana"/>
              </a:rPr>
              <a:t>Paiement</a:t>
            </a:r>
            <a:r>
              <a:rPr sz="18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6FC0"/>
                </a:solidFill>
                <a:latin typeface="Verdana"/>
                <a:cs typeface="Verdana"/>
              </a:rPr>
              <a:t>par</a:t>
            </a:r>
            <a:r>
              <a:rPr sz="1800" spc="-1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006FC0"/>
                </a:solidFill>
                <a:latin typeface="Verdana"/>
                <a:cs typeface="Verdana"/>
              </a:rPr>
              <a:t>la</a:t>
            </a:r>
            <a:r>
              <a:rPr sz="1800" spc="-1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006FC0"/>
                </a:solidFill>
                <a:latin typeface="Verdana"/>
                <a:cs typeface="Verdana"/>
              </a:rPr>
              <a:t>province</a:t>
            </a:r>
            <a:r>
              <a:rPr sz="1800" spc="-15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006FC0"/>
                </a:solidFill>
                <a:latin typeface="Verdana"/>
                <a:cs typeface="Verdana"/>
              </a:rPr>
              <a:t>chaque</a:t>
            </a:r>
            <a:r>
              <a:rPr sz="1800" spc="-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006FC0"/>
                </a:solidFill>
                <a:latin typeface="Verdana"/>
                <a:cs typeface="Verdana"/>
              </a:rPr>
              <a:t>mois</a:t>
            </a:r>
            <a:r>
              <a:rPr sz="1800" spc="-1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006FC0"/>
                </a:solidFill>
                <a:latin typeface="Verdana"/>
                <a:cs typeface="Verdana"/>
              </a:rPr>
              <a:t>vos</a:t>
            </a:r>
            <a:r>
              <a:rPr sz="1800" spc="-15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006FC0"/>
                </a:solidFill>
                <a:latin typeface="Verdana"/>
                <a:cs typeface="Verdana"/>
              </a:rPr>
              <a:t>prestations</a:t>
            </a:r>
            <a:r>
              <a:rPr sz="1800" spc="-10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6FC0"/>
                </a:solidFill>
                <a:latin typeface="Verdana"/>
                <a:cs typeface="Verdana"/>
              </a:rPr>
              <a:t>(arbitrage</a:t>
            </a:r>
            <a:r>
              <a:rPr sz="1800" spc="-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Verdana"/>
                <a:cs typeface="Verdana"/>
              </a:rPr>
              <a:t>et </a:t>
            </a:r>
            <a:r>
              <a:rPr sz="1800" spc="-6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006FC0"/>
                </a:solidFill>
                <a:latin typeface="Verdana"/>
                <a:cs typeface="Verdana"/>
              </a:rPr>
              <a:t>déplacement).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1891" y="230124"/>
            <a:ext cx="2133600" cy="952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1728343"/>
            <a:ext cx="1257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105"/>
              </a:spcBef>
              <a:buClr>
                <a:srgbClr val="FFFFFF"/>
              </a:buClr>
              <a:buSzPct val="75000"/>
              <a:buFont typeface="Wingdings"/>
              <a:buChar char=""/>
              <a:tabLst>
                <a:tab pos="174625" algn="l"/>
              </a:tabLst>
            </a:pPr>
            <a:r>
              <a:rPr sz="2000" spc="150" dirty="0">
                <a:solidFill>
                  <a:srgbClr val="0E486E"/>
                </a:solidFill>
                <a:latin typeface="Verdana"/>
                <a:cs typeface="Verdana"/>
              </a:rPr>
              <a:t>CO</a:t>
            </a:r>
            <a:r>
              <a:rPr sz="2000" spc="95" dirty="0">
                <a:solidFill>
                  <a:srgbClr val="0E486E"/>
                </a:solidFill>
                <a:latin typeface="Verdana"/>
                <a:cs typeface="Verdana"/>
              </a:rPr>
              <a:t>V</a:t>
            </a:r>
            <a:r>
              <a:rPr sz="2000" spc="-380" dirty="0">
                <a:solidFill>
                  <a:srgbClr val="0E486E"/>
                </a:solidFill>
                <a:latin typeface="Verdana"/>
                <a:cs typeface="Verdana"/>
              </a:rPr>
              <a:t>I</a:t>
            </a:r>
            <a:r>
              <a:rPr sz="2000" spc="-50" dirty="0">
                <a:solidFill>
                  <a:srgbClr val="0E486E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0E486E"/>
                </a:solidFill>
                <a:latin typeface="Verdana"/>
                <a:cs typeface="Verdana"/>
              </a:rPr>
              <a:t>?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7673" y="3799252"/>
            <a:ext cx="6569075" cy="33083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73990" indent="-161925">
              <a:spcBef>
                <a:spcPts val="105"/>
              </a:spcBef>
              <a:buClr>
                <a:srgbClr val="FFFFFF"/>
              </a:buClr>
              <a:buSzPct val="75000"/>
              <a:buFont typeface="Wingdings"/>
              <a:buChar char=""/>
              <a:tabLst>
                <a:tab pos="174625" algn="l"/>
              </a:tabLst>
            </a:pPr>
            <a:r>
              <a:rPr sz="2000" spc="-75" dirty="0" err="1">
                <a:solidFill>
                  <a:srgbClr val="0E486E"/>
                </a:solidFill>
                <a:latin typeface="Verdana"/>
                <a:cs typeface="Verdana"/>
              </a:rPr>
              <a:t>Indemnités</a:t>
            </a:r>
            <a:r>
              <a:rPr sz="2000" spc="-200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0E486E"/>
                </a:solidFill>
                <a:latin typeface="Verdana"/>
                <a:cs typeface="Verdana"/>
              </a:rPr>
              <a:t>d’arbitrage</a:t>
            </a:r>
            <a:r>
              <a:rPr sz="2000" spc="-180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E486E"/>
                </a:solidFill>
                <a:latin typeface="Verdana"/>
                <a:cs typeface="Verdana"/>
              </a:rPr>
              <a:t>et</a:t>
            </a:r>
            <a:r>
              <a:rPr sz="2000" spc="-165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0E486E"/>
                </a:solidFill>
                <a:latin typeface="Verdana"/>
                <a:cs typeface="Verdana"/>
              </a:rPr>
              <a:t>kilométriques</a:t>
            </a:r>
            <a:r>
              <a:rPr lang="fr-FR" sz="2000" spc="-195" dirty="0">
                <a:solidFill>
                  <a:srgbClr val="0E486E"/>
                </a:solidFill>
                <a:latin typeface="Verdana"/>
                <a:cs typeface="Verdana"/>
              </a:rPr>
              <a:t> </a:t>
            </a:r>
            <a:endParaRPr lang="fr-FR" sz="2000" spc="-355" dirty="0">
              <a:solidFill>
                <a:srgbClr val="0E486E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7673" y="4137812"/>
            <a:ext cx="4445000" cy="113665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42875" indent="-130810">
              <a:lnSpc>
                <a:spcPct val="100000"/>
              </a:lnSpc>
              <a:spcBef>
                <a:spcPts val="1095"/>
              </a:spcBef>
              <a:buClr>
                <a:srgbClr val="FFFFFF"/>
              </a:buClr>
              <a:buSzPct val="71875"/>
              <a:buFont typeface="Wingdings"/>
              <a:buChar char=""/>
              <a:tabLst>
                <a:tab pos="143510" algn="l"/>
              </a:tabLst>
            </a:pPr>
            <a:r>
              <a:rPr sz="16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Indemnités</a:t>
            </a: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de</a:t>
            </a:r>
            <a:r>
              <a:rPr sz="16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match </a:t>
            </a:r>
            <a:r>
              <a:rPr sz="1600" b="1" u="sng" spc="-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: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spc="-130" dirty="0">
                <a:solidFill>
                  <a:srgbClr val="006FC0"/>
                </a:solidFill>
                <a:latin typeface="Verdana"/>
                <a:cs typeface="Verdana"/>
              </a:rPr>
              <a:t>D</a:t>
            </a:r>
            <a:r>
              <a:rPr sz="1600" spc="-45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600" spc="-40" dirty="0">
                <a:solidFill>
                  <a:srgbClr val="006FC0"/>
                </a:solidFill>
                <a:latin typeface="Verdana"/>
                <a:cs typeface="Verdana"/>
              </a:rPr>
              <a:t>v</a:t>
            </a:r>
            <a:r>
              <a:rPr sz="1600" spc="-120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600" spc="-225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600" spc="-114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600" spc="-60" dirty="0">
                <a:solidFill>
                  <a:srgbClr val="006FC0"/>
                </a:solidFill>
                <a:latin typeface="Verdana"/>
                <a:cs typeface="Verdana"/>
              </a:rPr>
              <a:t>ons</a:t>
            </a:r>
            <a:r>
              <a:rPr sz="1600" spc="-1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006FC0"/>
                </a:solidFill>
                <a:latin typeface="Verdana"/>
                <a:cs typeface="Verdana"/>
              </a:rPr>
              <a:t>Pro</a:t>
            </a:r>
            <a:r>
              <a:rPr sz="1600" spc="-35" dirty="0">
                <a:solidFill>
                  <a:srgbClr val="006FC0"/>
                </a:solidFill>
                <a:latin typeface="Verdana"/>
                <a:cs typeface="Verdana"/>
              </a:rPr>
              <a:t>v</a:t>
            </a:r>
            <a:r>
              <a:rPr sz="1600" spc="-120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600" spc="10" dirty="0">
                <a:solidFill>
                  <a:srgbClr val="006FC0"/>
                </a:solidFill>
                <a:latin typeface="Verdana"/>
                <a:cs typeface="Verdana"/>
              </a:rPr>
              <a:t>ncia</a:t>
            </a:r>
            <a:r>
              <a:rPr sz="1600" spc="20" dirty="0">
                <a:solidFill>
                  <a:srgbClr val="006FC0"/>
                </a:solidFill>
                <a:latin typeface="Verdana"/>
                <a:cs typeface="Verdana"/>
              </a:rPr>
              <a:t>l</a:t>
            </a:r>
            <a:r>
              <a:rPr sz="1600" spc="75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600" spc="-215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600" spc="-1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285" dirty="0">
                <a:solidFill>
                  <a:srgbClr val="006FC0"/>
                </a:solidFill>
                <a:latin typeface="Verdana"/>
                <a:cs typeface="Verdana"/>
              </a:rPr>
              <a:t>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spc="-95" dirty="0">
                <a:solidFill>
                  <a:srgbClr val="006FC0"/>
                </a:solidFill>
                <a:latin typeface="Verdana"/>
                <a:cs typeface="Verdana"/>
              </a:rPr>
              <a:t>Divisions</a:t>
            </a:r>
            <a:r>
              <a:rPr sz="16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Nationales</a:t>
            </a:r>
            <a:r>
              <a:rPr sz="1600" spc="-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Verdana"/>
                <a:cs typeface="Verdana"/>
              </a:rPr>
              <a:t>qui</a:t>
            </a:r>
            <a:r>
              <a:rPr sz="1600" spc="-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15" dirty="0">
                <a:solidFill>
                  <a:srgbClr val="006FC0"/>
                </a:solidFill>
                <a:latin typeface="Verdana"/>
                <a:cs typeface="Verdana"/>
              </a:rPr>
              <a:t>s’appelle</a:t>
            </a:r>
            <a:r>
              <a:rPr sz="1600" spc="-15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Verdana"/>
                <a:cs typeface="Verdana"/>
              </a:rPr>
              <a:t>promotion</a:t>
            </a:r>
            <a:r>
              <a:rPr sz="1600" spc="-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600" spc="-285" dirty="0">
                <a:solidFill>
                  <a:srgbClr val="006FC0"/>
                </a:solidFill>
                <a:latin typeface="Verdana"/>
                <a:cs typeface="Verdana"/>
              </a:rPr>
              <a:t>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8476" y="4508144"/>
            <a:ext cx="2785110" cy="7664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600" b="1" spc="-135" dirty="0">
                <a:solidFill>
                  <a:srgbClr val="006FC0"/>
                </a:solidFill>
                <a:latin typeface="Tahoma"/>
                <a:cs typeface="Tahoma"/>
              </a:rPr>
              <a:t>3</a:t>
            </a:r>
            <a:r>
              <a:rPr sz="1600" b="1" spc="-125" dirty="0">
                <a:solidFill>
                  <a:srgbClr val="006FC0"/>
                </a:solidFill>
                <a:latin typeface="Tahoma"/>
                <a:cs typeface="Tahoma"/>
              </a:rPr>
              <a:t>0</a:t>
            </a:r>
            <a:r>
              <a:rPr sz="1600" b="1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b="1" spc="-185" dirty="0">
                <a:solidFill>
                  <a:srgbClr val="006FC0"/>
                </a:solidFill>
                <a:latin typeface="Tahoma"/>
                <a:cs typeface="Tahoma"/>
              </a:rPr>
              <a:t>EUR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b="1" spc="-135" dirty="0">
                <a:solidFill>
                  <a:srgbClr val="006FC0"/>
                </a:solidFill>
                <a:latin typeface="Tahoma"/>
                <a:cs typeface="Tahoma"/>
              </a:rPr>
              <a:t>34</a:t>
            </a:r>
            <a:r>
              <a:rPr sz="1600" b="1" spc="-60" dirty="0">
                <a:solidFill>
                  <a:srgbClr val="006FC0"/>
                </a:solidFill>
                <a:latin typeface="Tahoma"/>
                <a:cs typeface="Tahoma"/>
              </a:rPr>
              <a:t>,</a:t>
            </a:r>
            <a:r>
              <a:rPr sz="1600" b="1" spc="-130" dirty="0">
                <a:solidFill>
                  <a:srgbClr val="006FC0"/>
                </a:solidFill>
                <a:latin typeface="Tahoma"/>
                <a:cs typeface="Tahoma"/>
              </a:rPr>
              <a:t>7</a:t>
            </a:r>
            <a:r>
              <a:rPr sz="1600" b="1" spc="-125" dirty="0">
                <a:solidFill>
                  <a:srgbClr val="006FC0"/>
                </a:solidFill>
                <a:latin typeface="Tahoma"/>
                <a:cs typeface="Tahoma"/>
              </a:rPr>
              <a:t>1</a:t>
            </a:r>
            <a:r>
              <a:rPr sz="1600" b="1" spc="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600" b="1" spc="-185" dirty="0">
                <a:solidFill>
                  <a:srgbClr val="006FC0"/>
                </a:solidFill>
                <a:latin typeface="Tahoma"/>
                <a:cs typeface="Tahoma"/>
              </a:rPr>
              <a:t>EUR</a:t>
            </a:r>
            <a:r>
              <a:rPr sz="1600" b="1" spc="-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400" spc="-135" dirty="0">
                <a:solidFill>
                  <a:srgbClr val="006FC0"/>
                </a:solidFill>
                <a:latin typeface="Verdana"/>
                <a:cs typeface="Verdana"/>
              </a:rPr>
              <a:t>(</a:t>
            </a:r>
            <a:r>
              <a:rPr sz="1400" spc="-19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400" spc="-90" dirty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400" spc="20" dirty="0">
                <a:solidFill>
                  <a:srgbClr val="006FC0"/>
                </a:solidFill>
                <a:latin typeface="Verdana"/>
                <a:cs typeface="Verdana"/>
              </a:rPr>
              <a:t>a</a:t>
            </a:r>
            <a:r>
              <a:rPr sz="1400" spc="5" dirty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400" spc="-55" dirty="0">
                <a:solidFill>
                  <a:srgbClr val="006FC0"/>
                </a:solidFill>
                <a:latin typeface="Verdana"/>
                <a:cs typeface="Verdana"/>
              </a:rPr>
              <a:t>ut</a:t>
            </a:r>
            <a:r>
              <a:rPr sz="1400" spc="-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80" dirty="0">
                <a:solidFill>
                  <a:srgbClr val="006FC0"/>
                </a:solidFill>
                <a:latin typeface="Verdana"/>
                <a:cs typeface="Verdana"/>
              </a:rPr>
              <a:t>de</a:t>
            </a:r>
            <a:r>
              <a:rPr sz="1400" spc="-10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006FC0"/>
                </a:solidFill>
                <a:latin typeface="Verdana"/>
                <a:cs typeface="Verdana"/>
              </a:rPr>
              <a:t>béné</a:t>
            </a:r>
            <a:r>
              <a:rPr sz="1400" spc="35" dirty="0">
                <a:solidFill>
                  <a:srgbClr val="006FC0"/>
                </a:solidFill>
                <a:latin typeface="Verdana"/>
                <a:cs typeface="Verdana"/>
              </a:rPr>
              <a:t>v</a:t>
            </a:r>
            <a:r>
              <a:rPr sz="1400" spc="55" dirty="0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400" spc="-100" dirty="0">
                <a:solidFill>
                  <a:srgbClr val="006FC0"/>
                </a:solidFill>
                <a:latin typeface="Verdana"/>
                <a:cs typeface="Verdana"/>
              </a:rPr>
              <a:t>l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e)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7673" y="5717540"/>
            <a:ext cx="5248910" cy="25840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42875" indent="-13081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71875"/>
              <a:buFont typeface="Wingdings"/>
              <a:buChar char=""/>
              <a:tabLst>
                <a:tab pos="143510" algn="l"/>
              </a:tabLst>
            </a:pPr>
            <a:r>
              <a:rPr sz="16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Indemnités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de</a:t>
            </a:r>
            <a:r>
              <a:rPr sz="16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frais</a:t>
            </a: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de</a:t>
            </a:r>
            <a:r>
              <a:rPr sz="16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déplacements</a:t>
            </a:r>
            <a:r>
              <a:rPr sz="1600" b="1" u="sng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-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:</a:t>
            </a:r>
            <a:r>
              <a:rPr sz="16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lang="fr-FR" sz="1600" b="1" u="sng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0,37</a:t>
            </a:r>
            <a:r>
              <a:rPr sz="1600" b="1" u="sng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€</a:t>
            </a:r>
            <a:r>
              <a:rPr sz="1600" b="1" u="sng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du</a:t>
            </a: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km.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1035" y="237743"/>
            <a:ext cx="2133600" cy="9525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04061" y="447547"/>
            <a:ext cx="3532504" cy="51371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29" dirty="0"/>
              <a:t>SAISO</a:t>
            </a:r>
            <a:r>
              <a:rPr sz="3200" spc="-260" dirty="0"/>
              <a:t>N</a:t>
            </a:r>
            <a:r>
              <a:rPr sz="3200" spc="-240" dirty="0"/>
              <a:t> </a:t>
            </a:r>
            <a:r>
              <a:rPr lang="fr-FR" sz="3200" spc="-265" dirty="0"/>
              <a:t>2021</a:t>
            </a:r>
            <a:r>
              <a:rPr lang="fr-FR" sz="3200" spc="-390" dirty="0"/>
              <a:t>-</a:t>
            </a:r>
            <a:r>
              <a:rPr lang="fr-FR" sz="3200" spc="-260" dirty="0"/>
              <a:t>2022</a:t>
            </a:r>
            <a:endParaRPr sz="3200" dirty="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925E1C5-CE17-46CA-A12C-01FC621E21E1}"/>
              </a:ext>
            </a:extLst>
          </p:cNvPr>
          <p:cNvSpPr txBox="1"/>
          <p:nvPr/>
        </p:nvSpPr>
        <p:spPr>
          <a:xfrm>
            <a:off x="1828800" y="1067109"/>
            <a:ext cx="7134043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En BW,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principe</a:t>
            </a:r>
            <a:r>
              <a:rPr lang="en-US" dirty="0"/>
              <a:t> plus de </a:t>
            </a:r>
            <a:r>
              <a:rPr lang="en-US" dirty="0" err="1"/>
              <a:t>contrainte</a:t>
            </a:r>
            <a:r>
              <a:rPr lang="en-US" dirty="0"/>
              <a:t>. Mais la prudence </a:t>
            </a:r>
            <a:r>
              <a:rPr lang="en-US" dirty="0" err="1"/>
              <a:t>toujours</a:t>
            </a:r>
            <a:r>
              <a:rPr lang="en-US" dirty="0"/>
              <a:t> </a:t>
            </a:r>
            <a:r>
              <a:rPr lang="en-US" dirty="0" err="1"/>
              <a:t>recommandée</a:t>
            </a:r>
            <a:r>
              <a:rPr lang="en-US" dirty="0"/>
              <a:t>.</a:t>
            </a:r>
            <a:endParaRPr lang="fr-FR" dirty="0"/>
          </a:p>
          <a:p>
            <a:r>
              <a:rPr lang="en-US" dirty="0"/>
              <a:t>Pour </a:t>
            </a:r>
            <a:r>
              <a:rPr lang="en-US" dirty="0" err="1"/>
              <a:t>Bxl</a:t>
            </a:r>
            <a:r>
              <a:rPr lang="en-US" dirty="0"/>
              <a:t>, pour tout </a:t>
            </a:r>
            <a:r>
              <a:rPr lang="en-US" dirty="0" err="1"/>
              <a:t>événement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compétition</a:t>
            </a:r>
            <a:r>
              <a:rPr lang="en-US" dirty="0"/>
              <a:t> avec public : Les restrictions </a:t>
            </a:r>
            <a:r>
              <a:rPr lang="en-US" dirty="0" err="1"/>
              <a:t>concernant</a:t>
            </a:r>
            <a:r>
              <a:rPr lang="en-US" dirty="0"/>
              <a:t> les </a:t>
            </a:r>
            <a:r>
              <a:rPr lang="en-US" dirty="0" err="1"/>
              <a:t>évènements</a:t>
            </a:r>
            <a:r>
              <a:rPr lang="en-US" dirty="0"/>
              <a:t> </a:t>
            </a:r>
            <a:r>
              <a:rPr lang="en-US" dirty="0" err="1"/>
              <a:t>réunissant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de 200 </a:t>
            </a:r>
            <a:r>
              <a:rPr lang="en-US" dirty="0" err="1"/>
              <a:t>spectateurs</a:t>
            </a:r>
            <a:r>
              <a:rPr lang="en-US" dirty="0"/>
              <a:t> à </a:t>
            </a:r>
            <a:r>
              <a:rPr lang="en-US" dirty="0" err="1"/>
              <a:t>l’intérieur</a:t>
            </a:r>
            <a:r>
              <a:rPr lang="en-US" dirty="0"/>
              <a:t> : port du masque, </a:t>
            </a:r>
            <a:r>
              <a:rPr lang="en-US" dirty="0" err="1"/>
              <a:t>distanciation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et validation par les </a:t>
            </a:r>
            <a:r>
              <a:rPr lang="en-US" dirty="0" err="1"/>
              <a:t>autorités</a:t>
            </a:r>
            <a:r>
              <a:rPr lang="en-US" dirty="0"/>
              <a:t> locales (à </a:t>
            </a:r>
            <a:r>
              <a:rPr lang="en-US" dirty="0" err="1"/>
              <a:t>l’exclusion</a:t>
            </a:r>
            <a:r>
              <a:rPr lang="en-US" dirty="0"/>
              <a:t> des </a:t>
            </a:r>
            <a:r>
              <a:rPr lang="en-US" dirty="0" err="1"/>
              <a:t>entraînements</a:t>
            </a:r>
            <a:r>
              <a:rPr lang="en-US" dirty="0"/>
              <a:t> </a:t>
            </a:r>
            <a:r>
              <a:rPr lang="en-US" dirty="0" err="1"/>
              <a:t>sportifs</a:t>
            </a:r>
            <a:r>
              <a:rPr lang="en-US" dirty="0"/>
              <a:t>) ; Les </a:t>
            </a:r>
            <a:r>
              <a:rPr lang="en-US" dirty="0" err="1"/>
              <a:t>événements</a:t>
            </a:r>
            <a:r>
              <a:rPr lang="en-US" dirty="0"/>
              <a:t> et </a:t>
            </a:r>
            <a:r>
              <a:rPr lang="en-US" dirty="0" err="1"/>
              <a:t>compétitions</a:t>
            </a:r>
            <a:r>
              <a:rPr lang="en-US" dirty="0"/>
              <a:t> avec public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lieu entre 5h et 1h du matin.</a:t>
            </a:r>
          </a:p>
          <a:p>
            <a:r>
              <a:rPr lang="en-US" sz="1200" dirty="0">
                <a:hlinkClick r:id="rId4"/>
              </a:rPr>
              <a:t>https://www.volleybelgium.be/geen-categorie-fr/protocole-covid-4-0-en-vigueur-depuis-06-septembre-20221/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247853"/>
            <a:ext cx="68738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DESIGNATIONS</a:t>
            </a:r>
            <a:r>
              <a:rPr spc="-225" dirty="0"/>
              <a:t> </a:t>
            </a:r>
            <a:r>
              <a:rPr spc="-55" dirty="0"/>
              <a:t>/</a:t>
            </a:r>
            <a:r>
              <a:rPr spc="-225" dirty="0"/>
              <a:t> </a:t>
            </a:r>
            <a:r>
              <a:rPr spc="-15" dirty="0"/>
              <a:t>DE</a:t>
            </a:r>
            <a:r>
              <a:rPr spc="-20" dirty="0"/>
              <a:t>C</a:t>
            </a:r>
            <a:r>
              <a:rPr spc="170" dirty="0"/>
              <a:t>ONVO</a:t>
            </a:r>
            <a:r>
              <a:rPr spc="150" dirty="0"/>
              <a:t>C</a:t>
            </a:r>
            <a:r>
              <a:rPr spc="-150" dirty="0"/>
              <a:t>ATIO</a:t>
            </a:r>
            <a:r>
              <a:rPr spc="-185" dirty="0"/>
              <a:t>N</a:t>
            </a:r>
            <a:r>
              <a:rPr spc="-550" dirty="0"/>
              <a:t>S</a:t>
            </a:r>
            <a:r>
              <a:rPr spc="-535" dirty="0"/>
              <a:t>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852" y="929639"/>
            <a:ext cx="2133600" cy="952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71270" y="2084323"/>
            <a:ext cx="6341110" cy="39651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Consignes</a:t>
            </a:r>
            <a:r>
              <a:rPr sz="18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pour</a:t>
            </a:r>
            <a:r>
              <a:rPr sz="1800" b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les</a:t>
            </a:r>
            <a:r>
              <a:rPr sz="1800" b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désignations: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Arial"/>
              <a:cs typeface="Arial"/>
            </a:endParaRPr>
          </a:p>
          <a:p>
            <a:pPr marL="344805" marR="5969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Maximum</a:t>
            </a:r>
            <a:r>
              <a:rPr sz="1600" spc="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2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matches</a:t>
            </a:r>
            <a:r>
              <a:rPr sz="1600" spc="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sur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un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même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WE.</a:t>
            </a:r>
            <a:r>
              <a:rPr sz="1600" spc="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Si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vous</a:t>
            </a:r>
            <a:r>
              <a:rPr sz="1600" spc="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en voulez un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10" dirty="0">
                <a:solidFill>
                  <a:srgbClr val="006FC0"/>
                </a:solidFill>
                <a:latin typeface="Arial MT"/>
                <a:cs typeface="Arial MT"/>
              </a:rPr>
              <a:t>3</a:t>
            </a:r>
            <a:r>
              <a:rPr sz="1575" spc="15" baseline="26455" dirty="0">
                <a:solidFill>
                  <a:srgbClr val="006FC0"/>
                </a:solidFill>
                <a:latin typeface="Arial MT"/>
                <a:cs typeface="Arial MT"/>
              </a:rPr>
              <a:t>ème </a:t>
            </a:r>
            <a:r>
              <a:rPr sz="1575" spc="-419" baseline="2645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communication</a:t>
            </a:r>
            <a:r>
              <a:rPr sz="16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1600" spc="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votre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part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à</a:t>
            </a:r>
            <a:r>
              <a:rPr sz="1600" spc="-25" dirty="0">
                <a:solidFill>
                  <a:srgbClr val="006FC0"/>
                </a:solidFill>
                <a:latin typeface="Arial MT"/>
                <a:cs typeface="Arial MT"/>
              </a:rPr>
              <a:t> Yvan.</a:t>
            </a:r>
            <a:endParaRPr sz="1600" dirty="0"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Priorité aux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matches</a:t>
            </a:r>
            <a:r>
              <a:rPr sz="1600" spc="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dont</a:t>
            </a:r>
            <a:r>
              <a:rPr sz="1600" spc="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les 2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équipes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sont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en</a:t>
            </a:r>
            <a:r>
              <a:rPr sz="1600" spc="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ordre</a:t>
            </a:r>
            <a:r>
              <a:rPr sz="1600" spc="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d’arbitres.</a:t>
            </a:r>
            <a:endParaRPr sz="1600" dirty="0"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Ensuite,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équipe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en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ordre</a:t>
            </a:r>
            <a:r>
              <a:rPr sz="1600" spc="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contre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partiellement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en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ordre.</a:t>
            </a:r>
            <a:endParaRPr sz="1600" dirty="0"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1005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Ensuite, 2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équipes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partiellement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en</a:t>
            </a:r>
            <a:r>
              <a:rPr sz="1600" spc="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ordre.</a:t>
            </a:r>
            <a:endParaRPr sz="1600" dirty="0">
              <a:latin typeface="Arial MT"/>
              <a:cs typeface="Arial MT"/>
            </a:endParaRPr>
          </a:p>
          <a:p>
            <a:pPr marL="344805" indent="-281940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Font typeface="Wingdings"/>
              <a:buChar char=""/>
              <a:tabLst>
                <a:tab pos="345440" algn="l"/>
              </a:tabLst>
            </a:pP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Si il reste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des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arbitres</a:t>
            </a:r>
            <a:r>
              <a:rPr sz="1600" spc="3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alors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on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repart</a:t>
            </a:r>
            <a:r>
              <a:rPr sz="1600" spc="3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P1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H et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et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on descend.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Arial MT"/>
              <a:cs typeface="Arial MT"/>
            </a:endParaRPr>
          </a:p>
          <a:p>
            <a:pPr marL="2055495" marR="1443355" indent="56515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Désignations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Yvan </a:t>
            </a:r>
            <a:r>
              <a:rPr sz="1800" spc="-5" dirty="0" err="1">
                <a:solidFill>
                  <a:srgbClr val="FF0000"/>
                </a:solidFill>
                <a:latin typeface="Calibri"/>
                <a:cs typeface="Calibri"/>
              </a:rPr>
              <a:t>Moisse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d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signa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ion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s</a:t>
            </a:r>
            <a:r>
              <a:rPr lang="fr-FR" spc="-10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@volleybwbc.be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6DBF4"/>
                </a:solidFill>
                <a:latin typeface="Calibri"/>
                <a:cs typeface="Calibri"/>
              </a:rPr>
              <a:t>0493 /</a:t>
            </a:r>
            <a:r>
              <a:rPr sz="1800" spc="-10" dirty="0">
                <a:solidFill>
                  <a:srgbClr val="76DBF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6DBF4"/>
                </a:solidFill>
                <a:latin typeface="Calibri"/>
                <a:cs typeface="Calibri"/>
              </a:rPr>
              <a:t>43</a:t>
            </a:r>
            <a:r>
              <a:rPr sz="1800" spc="10" dirty="0">
                <a:solidFill>
                  <a:srgbClr val="76DBF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6DBF4"/>
                </a:solidFill>
                <a:latin typeface="Calibri"/>
                <a:cs typeface="Calibri"/>
              </a:rPr>
              <a:t>18</a:t>
            </a:r>
            <a:r>
              <a:rPr sz="1800" spc="-5" dirty="0">
                <a:solidFill>
                  <a:srgbClr val="76DBF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6DBF4"/>
                </a:solidFill>
                <a:latin typeface="Calibri"/>
                <a:cs typeface="Calibri"/>
              </a:rPr>
              <a:t>84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247853"/>
            <a:ext cx="68738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DESIGNATIONS</a:t>
            </a:r>
            <a:r>
              <a:rPr spc="-225" dirty="0"/>
              <a:t> </a:t>
            </a:r>
            <a:r>
              <a:rPr spc="-55" dirty="0"/>
              <a:t>/</a:t>
            </a:r>
            <a:r>
              <a:rPr spc="-225" dirty="0"/>
              <a:t> </a:t>
            </a:r>
            <a:r>
              <a:rPr spc="-15" dirty="0"/>
              <a:t>DE</a:t>
            </a:r>
            <a:r>
              <a:rPr spc="-20" dirty="0"/>
              <a:t>C</a:t>
            </a:r>
            <a:r>
              <a:rPr spc="170" dirty="0"/>
              <a:t>ONVO</a:t>
            </a:r>
            <a:r>
              <a:rPr spc="150" dirty="0"/>
              <a:t>C</a:t>
            </a:r>
            <a:r>
              <a:rPr spc="-150" dirty="0"/>
              <a:t>ATIO</a:t>
            </a:r>
            <a:r>
              <a:rPr spc="-185" dirty="0"/>
              <a:t>N</a:t>
            </a:r>
            <a:r>
              <a:rPr spc="-550" dirty="0"/>
              <a:t>S</a:t>
            </a:r>
            <a:r>
              <a:rPr spc="-535" dirty="0"/>
              <a:t>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852" y="929639"/>
            <a:ext cx="2133600" cy="952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419" y="0"/>
            <a:ext cx="1592579" cy="14127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2070" y="2084323"/>
            <a:ext cx="6569075" cy="39728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Consignes</a:t>
            </a:r>
            <a:r>
              <a:rPr sz="18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pour</a:t>
            </a:r>
            <a:r>
              <a:rPr sz="1800" b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les déconvocations: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Arial"/>
              <a:cs typeface="Arial"/>
            </a:endParaRPr>
          </a:p>
          <a:p>
            <a:pPr marL="294005" marR="5080" indent="-28194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294640" algn="l"/>
              </a:tabLst>
            </a:pP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En cas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déconvocation «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48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heures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avant</a:t>
            </a:r>
            <a:r>
              <a:rPr sz="1600" spc="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»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ma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convocation,</a:t>
            </a:r>
            <a:r>
              <a:rPr sz="16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je 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préviens</a:t>
            </a:r>
            <a:r>
              <a:rPr sz="1600" spc="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le responsable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des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désignations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par</a:t>
            </a:r>
            <a:r>
              <a:rPr sz="1600" spc="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une</a:t>
            </a:r>
            <a:r>
              <a:rPr sz="1600" spc="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demande</a:t>
            </a:r>
            <a:r>
              <a:rPr sz="1600" spc="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congé </a:t>
            </a:r>
            <a:r>
              <a:rPr sz="1600" spc="-4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via</a:t>
            </a:r>
            <a:r>
              <a:rPr sz="16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le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portail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FVWB.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Il</a:t>
            </a:r>
            <a:r>
              <a:rPr sz="1600" spc="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reçoit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automatiquement</a:t>
            </a:r>
            <a:r>
              <a:rPr sz="1600" spc="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un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mail ainsi que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le 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président.</a:t>
            </a:r>
            <a:endParaRPr sz="1600" dirty="0">
              <a:latin typeface="Arial MT"/>
              <a:cs typeface="Arial MT"/>
            </a:endParaRPr>
          </a:p>
          <a:p>
            <a:pPr marL="294005" marR="785495" indent="-281940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Font typeface="Wingdings"/>
              <a:buChar char=""/>
              <a:tabLst>
                <a:tab pos="294640" algn="l"/>
              </a:tabLst>
            </a:pP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En cas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déconvocation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«</a:t>
            </a:r>
            <a:r>
              <a:rPr sz="1600" spc="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moins de</a:t>
            </a:r>
            <a:r>
              <a:rPr sz="1600" spc="3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48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heures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avant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» ma 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convocation, je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préviens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le responsable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des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désignations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par</a:t>
            </a:r>
            <a:endParaRPr sz="1600" dirty="0">
              <a:latin typeface="Arial MT"/>
              <a:cs typeface="Arial MT"/>
            </a:endParaRPr>
          </a:p>
          <a:p>
            <a:pPr marL="294005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téléphone et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j’effectue 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une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demande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 de</a:t>
            </a:r>
            <a:r>
              <a:rPr sz="16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congé</a:t>
            </a:r>
            <a:r>
              <a:rPr sz="1600" dirty="0">
                <a:solidFill>
                  <a:srgbClr val="006FC0"/>
                </a:solidFill>
                <a:latin typeface="Arial MT"/>
                <a:cs typeface="Arial MT"/>
              </a:rPr>
              <a:t> via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le </a:t>
            </a:r>
            <a:r>
              <a:rPr sz="1600" spc="-10" dirty="0">
                <a:solidFill>
                  <a:srgbClr val="006FC0"/>
                </a:solidFill>
                <a:latin typeface="Arial MT"/>
                <a:cs typeface="Arial MT"/>
              </a:rPr>
              <a:t>portail</a:t>
            </a:r>
            <a:r>
              <a:rPr sz="16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 MT"/>
                <a:cs typeface="Arial MT"/>
              </a:rPr>
              <a:t>FVWB.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 marL="2004695" marR="1722755" indent="56515" algn="ctr">
              <a:lnSpc>
                <a:spcPct val="100000"/>
              </a:lnSpc>
              <a:spcBef>
                <a:spcPts val="1155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Désignations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Yvan </a:t>
            </a:r>
            <a:r>
              <a:rPr sz="1800" spc="-5" dirty="0" err="1">
                <a:solidFill>
                  <a:srgbClr val="FF0000"/>
                </a:solidFill>
                <a:latin typeface="Calibri"/>
                <a:cs typeface="Calibri"/>
              </a:rPr>
              <a:t>Moisse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BE" sz="1800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d</a:t>
            </a:r>
            <a:r>
              <a:rPr lang="fr-BE" sz="1800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e</a:t>
            </a:r>
            <a:r>
              <a:rPr lang="fr-BE" sz="1800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signa</a:t>
            </a:r>
            <a:r>
              <a:rPr lang="fr-BE" sz="1800" spc="-10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t</a:t>
            </a:r>
            <a:r>
              <a:rPr lang="fr-BE" sz="1800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ion</a:t>
            </a:r>
            <a:r>
              <a:rPr lang="fr-BE" sz="1800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s</a:t>
            </a:r>
            <a:r>
              <a:rPr lang="fr-BE" spc="-10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@volleybwbc.be</a:t>
            </a:r>
            <a:r>
              <a:rPr lang="fr-BE" sz="1800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00" dirty="0">
                <a:solidFill>
                  <a:srgbClr val="76DBF4"/>
                </a:solidFill>
                <a:latin typeface="Calibri"/>
                <a:cs typeface="Calibri"/>
              </a:rPr>
              <a:t>0493 /</a:t>
            </a:r>
            <a:r>
              <a:rPr sz="1800" spc="-10" dirty="0">
                <a:solidFill>
                  <a:srgbClr val="76DBF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6DBF4"/>
                </a:solidFill>
                <a:latin typeface="Calibri"/>
                <a:cs typeface="Calibri"/>
              </a:rPr>
              <a:t>43</a:t>
            </a:r>
            <a:r>
              <a:rPr sz="1800" spc="10" dirty="0">
                <a:solidFill>
                  <a:srgbClr val="76DBF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6DBF4"/>
                </a:solidFill>
                <a:latin typeface="Calibri"/>
                <a:cs typeface="Calibri"/>
              </a:rPr>
              <a:t>18</a:t>
            </a:r>
            <a:r>
              <a:rPr sz="1800" spc="-5" dirty="0">
                <a:solidFill>
                  <a:srgbClr val="76DBF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6DBF4"/>
                </a:solidFill>
                <a:latin typeface="Calibri"/>
                <a:cs typeface="Calibri"/>
              </a:rPr>
              <a:t>84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1314</Words>
  <Application>Microsoft Office PowerPoint</Application>
  <PresentationFormat>Affichage à l'écran (4:3)</PresentationFormat>
  <Paragraphs>212</Paragraphs>
  <Slides>29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Arial MT</vt:lpstr>
      <vt:lpstr>Calibri</vt:lpstr>
      <vt:lpstr>Tahoma</vt:lpstr>
      <vt:lpstr>Times New Roman</vt:lpstr>
      <vt:lpstr>Verdana</vt:lpstr>
      <vt:lpstr>Wingdings</vt:lpstr>
      <vt:lpstr>Office Theme</vt:lpstr>
      <vt:lpstr>ASSEMBLÉE GÉNÉRALE DES ARBITRES  DU BWBC</vt:lpstr>
      <vt:lpstr>ORDRE DU JOUR</vt:lpstr>
      <vt:lpstr>CPA - COMPOSITION</vt:lpstr>
      <vt:lpstr>SITUATIONS ARBITRES</vt:lpstr>
      <vt:lpstr>QUELQUES RAPPELS</vt:lpstr>
      <vt:lpstr>SAISON 2021 - 2022</vt:lpstr>
      <vt:lpstr>SAISON 2021-2022</vt:lpstr>
      <vt:lpstr>DESIGNATIONS / DECONVOCATIONS:</vt:lpstr>
      <vt:lpstr>DESIGNATIONS / DECONVOCATIONS:</vt:lpstr>
      <vt:lpstr>DESIGNATIONS / DECONVOCATIONS:</vt:lpstr>
      <vt:lpstr>VISIONNEMENT 2021-2022</vt:lpstr>
      <vt:lpstr>FORMATION: questions spécifiques</vt:lpstr>
      <vt:lpstr>FORMATION: questions spécifiques</vt:lpstr>
      <vt:lpstr>FORMATION: questions spécifiques</vt:lpstr>
      <vt:lpstr>FORMATION: questions spécifiques</vt:lpstr>
      <vt:lpstr>FORMATION: questions spécifiques</vt:lpstr>
      <vt:lpstr>FORMATION: questions spécifiques</vt:lpstr>
      <vt:lpstr>FORMATION: questions spécifiques</vt:lpstr>
      <vt:lpstr>FORMATION: questions spécifiques</vt:lpstr>
      <vt:lpstr>FORMATION: questions spécifiques</vt:lpstr>
      <vt:lpstr>FORMATION: questions spécifiques</vt:lpstr>
      <vt:lpstr>FORMATION: questions spécifiques</vt:lpstr>
      <vt:lpstr>FORMATION: questions spécifiques</vt:lpstr>
      <vt:lpstr>FORMATION: questions spécifiques</vt:lpstr>
      <vt:lpstr>FORMATION: questions spécifiques</vt:lpstr>
      <vt:lpstr>FORMATION: Check list </vt:lpstr>
      <vt:lpstr>ADRESSES UTILES/SITES WEB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des arbitres du Brabant</dc:title>
  <dc:creator>Serge LIBERT - SESA5642</dc:creator>
  <cp:lastModifiedBy>Patrick Brogniet</cp:lastModifiedBy>
  <cp:revision>91</cp:revision>
  <dcterms:created xsi:type="dcterms:W3CDTF">2021-08-16T14:47:19Z</dcterms:created>
  <dcterms:modified xsi:type="dcterms:W3CDTF">2021-09-11T11:11:03Z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2021-08-16T00:00:00Z</vt:filetime>
  </property>
</Properties>
</file>